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9" r:id="rId29"/>
    <p:sldId id="282" r:id="rId30"/>
    <p:sldId id="284" r:id="rId31"/>
    <p:sldId id="285" r:id="rId32"/>
    <p:sldId id="286" r:id="rId33"/>
    <p:sldId id="287" r:id="rId34"/>
    <p:sldId id="288" r:id="rId35"/>
    <p:sldId id="283" r:id="rId36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A4C73-08B6-5541-A26E-C268C95FAF4B}" type="datetimeFigureOut">
              <a:rPr lang="nn-NO" smtClean="0"/>
              <a:pPr/>
              <a:t>10-12-15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50D21-1085-A549-B91A-BFFA845958E9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58474"/>
            <a:ext cx="7772400" cy="1470025"/>
          </a:xfrm>
        </p:spPr>
        <p:txBody>
          <a:bodyPr/>
          <a:lstStyle/>
          <a:p>
            <a:r>
              <a:rPr lang="nn-NO" dirty="0" smtClean="0"/>
              <a:t>Damene </a:t>
            </a:r>
            <a:r>
              <a:rPr lang="nn-NO" dirty="0" err="1" smtClean="0"/>
              <a:t>fra</a:t>
            </a:r>
            <a:r>
              <a:rPr lang="nn-NO" dirty="0" smtClean="0"/>
              <a:t> </a:t>
            </a:r>
            <a:r>
              <a:rPr lang="nn-NO" dirty="0" err="1" smtClean="0"/>
              <a:t>Syrakus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4" name="Bilde 3" descr="SicSyrDekadracGelon480-79B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912" y="1411341"/>
            <a:ext cx="4677484" cy="4949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440-430 BC:  ”</a:t>
            </a:r>
            <a:r>
              <a:rPr lang="nn-NO" sz="3200" dirty="0" err="1" smtClean="0"/>
              <a:t>Grorudpalme</a:t>
            </a:r>
            <a:r>
              <a:rPr lang="nn-NO" sz="3200" dirty="0" smtClean="0"/>
              <a:t>”</a:t>
            </a:r>
            <a:r>
              <a:rPr lang="nn-NO" sz="2400" dirty="0" smtClean="0"/>
              <a:t>. Denne var det mange </a:t>
            </a:r>
            <a:r>
              <a:rPr lang="nn-NO" sz="2400" dirty="0" err="1" smtClean="0"/>
              <a:t>varianter</a:t>
            </a:r>
            <a:r>
              <a:rPr lang="nn-NO" sz="2400" dirty="0" smtClean="0"/>
              <a:t> av, men de har til felles at det er en ”topp”</a:t>
            </a:r>
            <a:r>
              <a:rPr lang="nn-NO" sz="3200" dirty="0" smtClean="0"/>
              <a:t/>
            </a:r>
            <a:br>
              <a:rPr lang="nn-NO" sz="3200" dirty="0" smtClean="0"/>
            </a:br>
            <a:r>
              <a:rPr lang="nn-NO" sz="2000" dirty="0" smtClean="0"/>
              <a:t>(HGC 1315, </a:t>
            </a:r>
            <a:r>
              <a:rPr lang="nn-NO" sz="2000" dirty="0" err="1" smtClean="0"/>
              <a:t>Boeh</a:t>
            </a:r>
            <a:r>
              <a:rPr lang="nn-NO" sz="2000" dirty="0" smtClean="0"/>
              <a:t> 604)</a:t>
            </a:r>
            <a:endParaRPr lang="nn-NO" sz="3200" dirty="0"/>
          </a:p>
        </p:txBody>
      </p:sp>
      <p:pic>
        <p:nvPicPr>
          <p:cNvPr id="4" name="Plassholder for innhold 3" descr="SicSyr TD Boeh 604 450-430 grorudpalme Roma00204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004" b="-6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440 – 430: Trippel </a:t>
            </a:r>
            <a:r>
              <a:rPr lang="nn-NO" sz="3200" dirty="0" err="1" smtClean="0"/>
              <a:t>tainia</a:t>
            </a:r>
            <a:r>
              <a:rPr lang="nn-NO" sz="2400" dirty="0" err="1" smtClean="0"/>
              <a:t>.Hårstrikken</a:t>
            </a:r>
            <a:r>
              <a:rPr lang="nn-NO" sz="2400" dirty="0" smtClean="0"/>
              <a:t> tre </a:t>
            </a:r>
            <a:r>
              <a:rPr lang="nn-NO" sz="2400" dirty="0" err="1" smtClean="0"/>
              <a:t>ganger</a:t>
            </a:r>
            <a:r>
              <a:rPr lang="nn-NO" sz="2400" dirty="0" smtClean="0"/>
              <a:t> rundt </a:t>
            </a:r>
            <a:r>
              <a:rPr lang="nn-NO" sz="2400" dirty="0" err="1" smtClean="0"/>
              <a:t>hodet</a:t>
            </a:r>
            <a:r>
              <a:rPr lang="nn-NO" sz="2400" dirty="0" smtClean="0"/>
              <a:t>, to </a:t>
            </a:r>
            <a:r>
              <a:rPr lang="nn-NO" sz="2400" dirty="0" err="1" smtClean="0"/>
              <a:t>ganger</a:t>
            </a:r>
            <a:r>
              <a:rPr lang="nn-NO" sz="2400" dirty="0" smtClean="0"/>
              <a:t> bak nakkeknuten.</a:t>
            </a:r>
            <a:r>
              <a:rPr lang="nn-NO" sz="3200" dirty="0" smtClean="0"/>
              <a:t/>
            </a:r>
            <a:br>
              <a:rPr lang="nn-NO" sz="3200" dirty="0" smtClean="0"/>
            </a:br>
            <a:r>
              <a:rPr lang="nn-NO" sz="2000" dirty="0" smtClean="0"/>
              <a:t>(</a:t>
            </a:r>
            <a:r>
              <a:rPr lang="nn-NO" sz="2000" dirty="0" err="1" smtClean="0"/>
              <a:t>Selv</a:t>
            </a:r>
            <a:r>
              <a:rPr lang="nn-NO" sz="2000" dirty="0" smtClean="0"/>
              <a:t> om ”sen” </a:t>
            </a:r>
            <a:r>
              <a:rPr lang="nn-NO" sz="2000" dirty="0" err="1" smtClean="0"/>
              <a:t>utgave</a:t>
            </a:r>
            <a:r>
              <a:rPr lang="nn-NO" sz="2000" dirty="0" smtClean="0"/>
              <a:t>, likevel HGC 1311, </a:t>
            </a:r>
            <a:r>
              <a:rPr lang="nn-NO" sz="2000" dirty="0" err="1" smtClean="0"/>
              <a:t>Boehringer</a:t>
            </a:r>
            <a:r>
              <a:rPr lang="nn-NO" sz="2000" dirty="0" smtClean="0"/>
              <a:t> 583)</a:t>
            </a:r>
            <a:endParaRPr lang="nn-NO" sz="3200" dirty="0"/>
          </a:p>
        </p:txBody>
      </p:sp>
      <p:pic>
        <p:nvPicPr>
          <p:cNvPr id="4" name="Plassholder for innhold 3" descr="SicSyr TD 474-50BC Boeh 571 rev  Aretu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440 – 430: Nakkeknuten </a:t>
            </a:r>
            <a:r>
              <a:rPr lang="nn-NO" sz="3200" dirty="0" smtClean="0"/>
              <a:t>kommer for alvor</a:t>
            </a:r>
            <a:br>
              <a:rPr lang="nn-NO" sz="3200" dirty="0" smtClean="0"/>
            </a:br>
            <a:r>
              <a:rPr lang="nn-NO" sz="2000" dirty="0" smtClean="0"/>
              <a:t>(HGC 1314, </a:t>
            </a:r>
            <a:r>
              <a:rPr lang="nn-NO" sz="2000" dirty="0" err="1" smtClean="0"/>
              <a:t>Boehringer</a:t>
            </a:r>
            <a:r>
              <a:rPr lang="nn-NO" sz="2000" dirty="0" smtClean="0"/>
              <a:t> 596)</a:t>
            </a:r>
            <a:endParaRPr lang="nn-NO" sz="3200" dirty="0"/>
          </a:p>
        </p:txBody>
      </p:sp>
      <p:pic>
        <p:nvPicPr>
          <p:cNvPr id="4" name="Plassholder for innhold 3" descr="SitSycTD450-430SNGANS_194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208" b="-52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430 -  415: Nakkeknuten pakkes inn: </a:t>
            </a:r>
            <a:r>
              <a:rPr lang="nn-NO" sz="3200" dirty="0" err="1" smtClean="0"/>
              <a:t>Saccos</a:t>
            </a:r>
            <a:r>
              <a:rPr lang="nn-NO" sz="3200" dirty="0" smtClean="0"/>
              <a:t>, en slags lue som </a:t>
            </a:r>
            <a:r>
              <a:rPr lang="nn-NO" sz="3200" dirty="0" err="1" smtClean="0"/>
              <a:t>samler</a:t>
            </a:r>
            <a:r>
              <a:rPr lang="nn-NO" sz="3200" dirty="0" smtClean="0"/>
              <a:t> hele håret.</a:t>
            </a:r>
            <a:r>
              <a:rPr lang="nn-NO" sz="2000" dirty="0" smtClean="0"/>
              <a:t> </a:t>
            </a:r>
            <a:r>
              <a:rPr lang="nn-NO" sz="2000" dirty="0" smtClean="0"/>
              <a:t>(HGC 1319, </a:t>
            </a:r>
            <a:r>
              <a:rPr lang="nn-NO" sz="2000" dirty="0" err="1" smtClean="0"/>
              <a:t>Boehringer</a:t>
            </a:r>
            <a:r>
              <a:rPr lang="nn-NO" sz="2000" dirty="0" smtClean="0"/>
              <a:t> 642)</a:t>
            </a:r>
            <a:endParaRPr lang="nn-NO" sz="3200" dirty="0"/>
          </a:p>
        </p:txBody>
      </p:sp>
      <p:pic>
        <p:nvPicPr>
          <p:cNvPr id="4" name="Plassholder for innhold 3" descr="SicSyr Boeh 642 sacccos m ornament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81" b="-288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667" dirty="0" err="1" smtClean="0"/>
              <a:t>Varianter</a:t>
            </a:r>
            <a:r>
              <a:rPr lang="nn-NO" sz="2667" dirty="0" smtClean="0"/>
              <a:t> 430 – 415: </a:t>
            </a:r>
            <a:r>
              <a:rPr lang="nn-NO" sz="2667" dirty="0" err="1" smtClean="0"/>
              <a:t>Mer</a:t>
            </a:r>
            <a:r>
              <a:rPr lang="nn-NO" sz="2667" dirty="0" smtClean="0"/>
              <a:t> </a:t>
            </a:r>
            <a:r>
              <a:rPr lang="nn-NO" sz="2667" dirty="0" err="1" smtClean="0"/>
              <a:t>oppfinnsom</a:t>
            </a:r>
            <a:r>
              <a:rPr lang="nn-NO" sz="2667" dirty="0" smtClean="0"/>
              <a:t> innpakning, med ”</a:t>
            </a:r>
            <a:r>
              <a:rPr lang="nn-NO" sz="2667" dirty="0" err="1" smtClean="0"/>
              <a:t>Spendone</a:t>
            </a:r>
            <a:r>
              <a:rPr lang="nn-NO" sz="2667" dirty="0" err="1" smtClean="0"/>
              <a:t>”,en</a:t>
            </a:r>
            <a:r>
              <a:rPr lang="nn-NO" sz="2667" dirty="0" smtClean="0"/>
              <a:t> mindre heftig innpakning, </a:t>
            </a:r>
            <a:r>
              <a:rPr lang="nn-NO" sz="2667" dirty="0" err="1" smtClean="0"/>
              <a:t>hvor</a:t>
            </a:r>
            <a:r>
              <a:rPr lang="nn-NO" sz="2667" dirty="0" smtClean="0"/>
              <a:t> håret </a:t>
            </a:r>
            <a:r>
              <a:rPr lang="nn-NO" sz="2667" dirty="0" err="1" smtClean="0"/>
              <a:t>dog</a:t>
            </a:r>
            <a:r>
              <a:rPr lang="nn-NO" sz="2667" dirty="0" smtClean="0"/>
              <a:t> kommer til </a:t>
            </a:r>
            <a:r>
              <a:rPr lang="nn-NO" sz="2667" dirty="0" err="1" smtClean="0"/>
              <a:t>syne</a:t>
            </a:r>
            <a:r>
              <a:rPr lang="nn-NO" sz="3200" dirty="0" err="1" smtClean="0"/>
              <a:t>..</a:t>
            </a:r>
            <a:r>
              <a:rPr lang="nn-NO" sz="2000" dirty="0" err="1" smtClean="0"/>
              <a:t>(HGC</a:t>
            </a:r>
            <a:r>
              <a:rPr lang="nn-NO" sz="2000" dirty="0" smtClean="0"/>
              <a:t> 1323, </a:t>
            </a:r>
            <a:r>
              <a:rPr lang="nn-NO" sz="2000" dirty="0" err="1" smtClean="0"/>
              <a:t>Boeh</a:t>
            </a:r>
            <a:r>
              <a:rPr lang="nn-NO" sz="2000" dirty="0" smtClean="0"/>
              <a:t> 720)</a:t>
            </a:r>
            <a:endParaRPr lang="nn-NO" sz="3200" dirty="0"/>
          </a:p>
        </p:txBody>
      </p:sp>
      <p:pic>
        <p:nvPicPr>
          <p:cNvPr id="4" name="Plassholder for innhold 3" descr="SicSyr Boeh 820 (Sacco)Hirmer_94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288" b="-728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430-415: Håret pakkes ut </a:t>
            </a:r>
            <a:r>
              <a:rPr lang="nn-NO" sz="3200" dirty="0" smtClean="0"/>
              <a:t>igjen, </a:t>
            </a:r>
            <a:r>
              <a:rPr lang="nn-NO" sz="3200" dirty="0" err="1" smtClean="0"/>
              <a:t>flere</a:t>
            </a:r>
            <a:r>
              <a:rPr lang="nn-NO" sz="3200" dirty="0" smtClean="0"/>
              <a:t> </a:t>
            </a:r>
            <a:r>
              <a:rPr lang="nn-NO" sz="3200" dirty="0" err="1" smtClean="0"/>
              <a:t>varianter</a:t>
            </a:r>
            <a:r>
              <a:rPr lang="nn-NO" sz="3200" dirty="0" smtClean="0"/>
              <a:t> med enda </a:t>
            </a:r>
            <a:r>
              <a:rPr lang="nn-NO" sz="3200" dirty="0" err="1" smtClean="0"/>
              <a:t>høyere</a:t>
            </a:r>
            <a:r>
              <a:rPr lang="nn-NO" sz="3200" dirty="0" smtClean="0"/>
              <a:t> </a:t>
            </a:r>
            <a:r>
              <a:rPr lang="nn-NO" sz="3200" dirty="0" err="1" smtClean="0"/>
              <a:t>frisyrer</a:t>
            </a:r>
            <a:r>
              <a:rPr lang="nn-NO" sz="3200" dirty="0" smtClean="0"/>
              <a:t>, </a:t>
            </a:r>
            <a:r>
              <a:rPr lang="nn-NO" sz="3200" dirty="0" err="1" smtClean="0"/>
              <a:t>bundet</a:t>
            </a:r>
            <a:r>
              <a:rPr lang="nn-NO" sz="3200" dirty="0" smtClean="0"/>
              <a:t> opp med </a:t>
            </a:r>
            <a:r>
              <a:rPr lang="nn-NO" sz="3200" dirty="0" err="1" smtClean="0"/>
              <a:t>tainia</a:t>
            </a:r>
            <a:r>
              <a:rPr lang="nn-NO" sz="3200" dirty="0" smtClean="0"/>
              <a:t/>
            </a:r>
            <a:br>
              <a:rPr lang="nn-NO" sz="3200" dirty="0" smtClean="0"/>
            </a:br>
            <a:r>
              <a:rPr lang="nn-NO" sz="2000" dirty="0" smtClean="0"/>
              <a:t>(HGC 1325, </a:t>
            </a:r>
            <a:r>
              <a:rPr lang="nn-NO" sz="2000" dirty="0" err="1" smtClean="0"/>
              <a:t>Boeh</a:t>
            </a:r>
            <a:r>
              <a:rPr lang="nn-NO" sz="2000" dirty="0" smtClean="0"/>
              <a:t> 728)</a:t>
            </a:r>
            <a:endParaRPr lang="nn-NO" sz="3200" dirty="0"/>
          </a:p>
        </p:txBody>
      </p:sp>
      <p:pic>
        <p:nvPicPr>
          <p:cNvPr id="4" name="Plassholder for innhold 3" descr="SicSyrTud99.1, Boeh72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58" r="-295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415 – 413: Aten angriper!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400" dirty="0" err="1" smtClean="0"/>
              <a:t>Pelleponeskrigen</a:t>
            </a:r>
            <a:r>
              <a:rPr lang="nn-NO" sz="2400" dirty="0" smtClean="0"/>
              <a:t>: Aten trenger </a:t>
            </a:r>
            <a:r>
              <a:rPr lang="nn-NO" sz="2400" dirty="0" err="1" smtClean="0"/>
              <a:t>ressurser</a:t>
            </a:r>
            <a:r>
              <a:rPr lang="nn-NO" sz="2400" dirty="0" smtClean="0"/>
              <a:t> og </a:t>
            </a:r>
            <a:r>
              <a:rPr lang="nn-NO" sz="2400" dirty="0" err="1" smtClean="0"/>
              <a:t>Syrakus</a:t>
            </a:r>
            <a:r>
              <a:rPr lang="nn-NO" sz="2400" dirty="0" smtClean="0"/>
              <a:t> er rikt.  </a:t>
            </a:r>
            <a:r>
              <a:rPr lang="nn-NO" sz="2400" dirty="0" err="1" smtClean="0"/>
              <a:t>Beleiring</a:t>
            </a:r>
            <a:r>
              <a:rPr lang="nn-NO" sz="2400" dirty="0" smtClean="0"/>
              <a:t> i 2 år. Aten taper.  50.000 </a:t>
            </a:r>
            <a:r>
              <a:rPr lang="nn-NO" sz="2400" dirty="0" err="1" smtClean="0"/>
              <a:t>krigsfanger</a:t>
            </a:r>
            <a:r>
              <a:rPr lang="nn-NO" sz="2400" dirty="0" smtClean="0"/>
              <a:t>(?) </a:t>
            </a:r>
            <a:r>
              <a:rPr lang="nn-NO" sz="2400" dirty="0" err="1" smtClean="0"/>
              <a:t>selges</a:t>
            </a:r>
            <a:r>
              <a:rPr lang="nn-NO" sz="2400" dirty="0" smtClean="0"/>
              <a:t> som </a:t>
            </a:r>
            <a:r>
              <a:rPr lang="nn-NO" sz="2400" dirty="0" err="1" smtClean="0"/>
              <a:t>slaver</a:t>
            </a:r>
            <a:r>
              <a:rPr lang="nn-NO" sz="2400" dirty="0" smtClean="0"/>
              <a:t>. Krigskassen </a:t>
            </a:r>
            <a:r>
              <a:rPr lang="nn-NO" sz="2400" dirty="0" err="1" smtClean="0"/>
              <a:t>beslaglegges</a:t>
            </a:r>
            <a:r>
              <a:rPr lang="nn-NO" sz="2400" dirty="0" smtClean="0"/>
              <a:t> av </a:t>
            </a:r>
            <a:r>
              <a:rPr lang="nn-NO" sz="2400" dirty="0" err="1" smtClean="0"/>
              <a:t>Syrakus</a:t>
            </a:r>
            <a:r>
              <a:rPr lang="nn-NO" sz="2400" dirty="0" smtClean="0"/>
              <a:t> = </a:t>
            </a:r>
            <a:r>
              <a:rPr lang="nn-NO" sz="2400" dirty="0" err="1" smtClean="0"/>
              <a:t>penger</a:t>
            </a:r>
            <a:r>
              <a:rPr lang="nn-NO" sz="2400" dirty="0" smtClean="0"/>
              <a:t> i kassen.</a:t>
            </a:r>
          </a:p>
          <a:p>
            <a:r>
              <a:rPr lang="nn-NO" sz="2400" dirty="0" err="1" smtClean="0"/>
              <a:t>Karthago</a:t>
            </a:r>
            <a:r>
              <a:rPr lang="nn-NO" sz="2400" dirty="0" smtClean="0"/>
              <a:t> </a:t>
            </a:r>
            <a:r>
              <a:rPr lang="nn-NO" sz="2400" dirty="0" err="1" smtClean="0"/>
              <a:t>glemmer</a:t>
            </a:r>
            <a:r>
              <a:rPr lang="nn-NO" sz="2400" dirty="0" smtClean="0"/>
              <a:t> fredsavtalen </a:t>
            </a:r>
            <a:r>
              <a:rPr lang="nn-NO" sz="2400" dirty="0" err="1" smtClean="0"/>
              <a:t>fra</a:t>
            </a:r>
            <a:r>
              <a:rPr lang="nn-NO" sz="2400" dirty="0" smtClean="0"/>
              <a:t> 480 og går til angrep.</a:t>
            </a:r>
          </a:p>
          <a:p>
            <a:r>
              <a:rPr lang="nn-NO" sz="2400" dirty="0" smtClean="0"/>
              <a:t>Dionysos I slår </a:t>
            </a:r>
            <a:r>
              <a:rPr lang="nn-NO" sz="2400" dirty="0" err="1" smtClean="0"/>
              <a:t>punerne</a:t>
            </a:r>
            <a:r>
              <a:rPr lang="nn-NO" sz="2400" dirty="0" smtClean="0"/>
              <a:t> i 405, </a:t>
            </a:r>
            <a:r>
              <a:rPr lang="nn-NO" sz="2400" dirty="0" smtClean="0"/>
              <a:t>blir helt og gjør seg til tyrann, </a:t>
            </a:r>
            <a:r>
              <a:rPr lang="nn-NO" sz="2400" dirty="0" err="1" smtClean="0"/>
              <a:t>utvider</a:t>
            </a:r>
            <a:r>
              <a:rPr lang="nn-NO" sz="2400" dirty="0" smtClean="0"/>
              <a:t> territoriet til det meste av Sicilia – og til fastlandet.</a:t>
            </a:r>
          </a:p>
          <a:p>
            <a:r>
              <a:rPr lang="nn-NO" sz="2400" dirty="0" err="1" smtClean="0"/>
              <a:t>Syrakus</a:t>
            </a:r>
            <a:r>
              <a:rPr lang="nn-NO" sz="2400" dirty="0" smtClean="0"/>
              <a:t> styrker posisjonen som ”</a:t>
            </a:r>
            <a:r>
              <a:rPr lang="nn-NO" sz="2400" dirty="0" err="1" smtClean="0"/>
              <a:t>Grekenlands</a:t>
            </a:r>
            <a:r>
              <a:rPr lang="nn-NO" sz="2400" dirty="0" smtClean="0"/>
              <a:t>” kulturelle sentrum, magnet for </a:t>
            </a:r>
            <a:r>
              <a:rPr lang="nn-NO" sz="2400" dirty="0" err="1" smtClean="0"/>
              <a:t>kunstnere</a:t>
            </a:r>
            <a:r>
              <a:rPr lang="nn-NO" sz="2400" dirty="0" smtClean="0"/>
              <a:t>. </a:t>
            </a:r>
          </a:p>
          <a:p>
            <a:r>
              <a:rPr lang="nn-NO" sz="2400" dirty="0" smtClean="0"/>
              <a:t>”Ny” myntrekke, og nå er mange signerte – </a:t>
            </a:r>
            <a:r>
              <a:rPr lang="nn-NO" sz="2400" dirty="0" err="1" smtClean="0"/>
              <a:t>høydepunktene</a:t>
            </a:r>
            <a:r>
              <a:rPr lang="nn-NO" sz="2400" dirty="0" smtClean="0"/>
              <a:t> i </a:t>
            </a:r>
            <a:r>
              <a:rPr lang="nn-NO" sz="2400" dirty="0" err="1" smtClean="0"/>
              <a:t>Syrakus</a:t>
            </a:r>
            <a:r>
              <a:rPr lang="nn-NO" sz="2400" dirty="0" smtClean="0"/>
              <a:t>’ myntrekke.</a:t>
            </a:r>
            <a:endParaRPr lang="nn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smtClean="0"/>
              <a:t>Først en signert </a:t>
            </a:r>
            <a:r>
              <a:rPr lang="nn-NO" sz="2400" dirty="0" err="1" smtClean="0"/>
              <a:t>tetradrakme</a:t>
            </a:r>
            <a:r>
              <a:rPr lang="nn-NO" sz="2400" dirty="0" smtClean="0"/>
              <a:t>, </a:t>
            </a:r>
            <a:r>
              <a:rPr lang="nn-NO" sz="2400" dirty="0" smtClean="0"/>
              <a:t>313-</a:t>
            </a:r>
            <a:r>
              <a:rPr lang="nn-NO" sz="2400" dirty="0" smtClean="0"/>
              <a:t>305 – </a:t>
            </a:r>
            <a:r>
              <a:rPr lang="nn-NO" sz="2400" dirty="0" err="1" smtClean="0"/>
              <a:t>adv</a:t>
            </a:r>
            <a:r>
              <a:rPr lang="nn-NO" sz="2400" dirty="0" smtClean="0"/>
              <a:t>. </a:t>
            </a:r>
            <a:r>
              <a:rPr lang="nn-NO" sz="2400" dirty="0" err="1" smtClean="0"/>
              <a:t>Eunetos</a:t>
            </a:r>
            <a:r>
              <a:rPr lang="nn-NO" sz="2400" dirty="0" smtClean="0"/>
              <a:t> (EY under hest) og rev. </a:t>
            </a:r>
            <a:r>
              <a:rPr lang="nn-NO" sz="2400" dirty="0" err="1" smtClean="0"/>
              <a:t>Eukledias</a:t>
            </a:r>
            <a:r>
              <a:rPr lang="nn-NO" sz="2400" dirty="0" smtClean="0"/>
              <a:t> i ”</a:t>
            </a:r>
            <a:r>
              <a:rPr lang="nn-NO" sz="2400" dirty="0" err="1" smtClean="0"/>
              <a:t>Diptych</a:t>
            </a:r>
            <a:r>
              <a:rPr lang="nn-NO" sz="2400" dirty="0" smtClean="0"/>
              <a:t>” under haken til </a:t>
            </a:r>
            <a:r>
              <a:rPr lang="nn-NO" sz="2400" dirty="0" err="1" smtClean="0"/>
              <a:t>Arethusa</a:t>
            </a:r>
            <a:r>
              <a:rPr lang="nn-NO" sz="2400" dirty="0" smtClean="0"/>
              <a:t/>
            </a:r>
            <a:br>
              <a:rPr lang="nn-NO" sz="2400" dirty="0" smtClean="0"/>
            </a:br>
            <a:r>
              <a:rPr lang="nn-NO" sz="2400" dirty="0" smtClean="0"/>
              <a:t>HGC nr. 1329, </a:t>
            </a:r>
            <a:r>
              <a:rPr lang="nn-NO" sz="2400" dirty="0" err="1" smtClean="0"/>
              <a:t>Tudeer</a:t>
            </a:r>
            <a:r>
              <a:rPr lang="nn-NO" sz="2400" dirty="0" smtClean="0"/>
              <a:t> nr. 30, merk </a:t>
            </a:r>
            <a:r>
              <a:rPr lang="nn-NO" sz="2400" dirty="0" err="1" smtClean="0"/>
              <a:t>bunnsnitt</a:t>
            </a:r>
            <a:r>
              <a:rPr lang="nn-NO" sz="2400" dirty="0" smtClean="0"/>
              <a:t>: Delfin </a:t>
            </a:r>
            <a:r>
              <a:rPr lang="nn-NO" sz="2400" dirty="0" err="1" smtClean="0"/>
              <a:t>jager</a:t>
            </a:r>
            <a:r>
              <a:rPr lang="nn-NO" sz="2400" dirty="0" smtClean="0"/>
              <a:t> fisk.</a:t>
            </a:r>
            <a:endParaRPr lang="nn-NO" sz="2400" dirty="0"/>
          </a:p>
        </p:txBody>
      </p:sp>
      <p:pic>
        <p:nvPicPr>
          <p:cNvPr id="4" name="Plassholder for innhold 3" descr="SicSyr CNG100 Tudeer 3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406" b="-640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n-NO" sz="2400" dirty="0" smtClean="0"/>
              <a:t>Også en HGC 1329, men dette er </a:t>
            </a:r>
            <a:r>
              <a:rPr lang="nn-NO" sz="2400" dirty="0" err="1" smtClean="0"/>
              <a:t>Tudeer</a:t>
            </a:r>
            <a:r>
              <a:rPr lang="nn-NO" sz="2400" dirty="0" smtClean="0"/>
              <a:t> nr. 24, </a:t>
            </a:r>
            <a:r>
              <a:rPr lang="nn-NO" sz="2400" dirty="0" err="1" smtClean="0"/>
              <a:t>samme</a:t>
            </a:r>
            <a:r>
              <a:rPr lang="nn-NO" sz="2400" dirty="0" smtClean="0"/>
              <a:t> revers som nr. 39, men </a:t>
            </a:r>
            <a:r>
              <a:rPr lang="nn-NO" sz="2400" dirty="0" err="1" smtClean="0"/>
              <a:t>villere</a:t>
            </a:r>
            <a:r>
              <a:rPr lang="nn-NO" sz="2400" dirty="0" smtClean="0"/>
              <a:t> </a:t>
            </a:r>
            <a:r>
              <a:rPr lang="nn-NO" sz="2400" dirty="0" err="1" smtClean="0"/>
              <a:t>hester</a:t>
            </a:r>
            <a:r>
              <a:rPr lang="nn-NO" sz="2400" dirty="0" smtClean="0"/>
              <a:t> og ingen delfiner eller fisk i </a:t>
            </a:r>
            <a:r>
              <a:rPr lang="nn-NO" sz="2400" dirty="0" err="1" smtClean="0"/>
              <a:t>bunnsnitt</a:t>
            </a:r>
            <a:r>
              <a:rPr lang="nn-NO" sz="2400" dirty="0" smtClean="0"/>
              <a:t>, men SYRAKUWION</a:t>
            </a:r>
            <a:endParaRPr lang="nn-NO" sz="2400" dirty="0"/>
          </a:p>
        </p:txBody>
      </p:sp>
      <p:pic>
        <p:nvPicPr>
          <p:cNvPr id="4" name="Plassholder for innhold 3" descr="SicSyrTDTudeer24(sml30)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551" b="-655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400" dirty="0" smtClean="0"/>
              <a:t>Nok en signaturvariant; </a:t>
            </a:r>
            <a:r>
              <a:rPr lang="nn-NO" sz="2400" dirty="0" err="1" smtClean="0"/>
              <a:t>Prygilos</a:t>
            </a:r>
            <a:r>
              <a:rPr lang="nn-NO" sz="2400" dirty="0" smtClean="0"/>
              <a:t> på </a:t>
            </a:r>
            <a:r>
              <a:rPr lang="nn-NO" sz="2400" dirty="0" err="1" smtClean="0"/>
              <a:t>advers</a:t>
            </a:r>
            <a:r>
              <a:rPr lang="nn-NO" sz="2400" dirty="0" smtClean="0"/>
              <a:t>, </a:t>
            </a:r>
            <a:r>
              <a:rPr lang="nn-NO" sz="2400" dirty="0" err="1" smtClean="0"/>
              <a:t>Euarkides</a:t>
            </a:r>
            <a:r>
              <a:rPr lang="nn-NO" sz="2400" dirty="0" smtClean="0"/>
              <a:t> på revers. SNG ANS 279. 415-405 BC, hårrullen </a:t>
            </a:r>
            <a:r>
              <a:rPr lang="nn-NO" sz="2400" dirty="0" err="1" smtClean="0"/>
              <a:t>samlet</a:t>
            </a:r>
            <a:r>
              <a:rPr lang="nn-NO" sz="2400" dirty="0" smtClean="0"/>
              <a:t> i </a:t>
            </a:r>
            <a:r>
              <a:rPr lang="nn-NO" sz="2400" dirty="0" err="1" smtClean="0"/>
              <a:t>pendone</a:t>
            </a:r>
            <a:r>
              <a:rPr lang="nn-NO" sz="2400" dirty="0" smtClean="0"/>
              <a:t>.</a:t>
            </a:r>
            <a:br>
              <a:rPr lang="nn-NO" sz="2400" dirty="0" smtClean="0"/>
            </a:br>
            <a:r>
              <a:rPr lang="nn-NO" sz="2000" dirty="0" smtClean="0"/>
              <a:t>(HGC 1335, </a:t>
            </a:r>
            <a:r>
              <a:rPr lang="nn-NO" sz="2000" dirty="0" err="1" smtClean="0"/>
              <a:t>Tudeer</a:t>
            </a:r>
            <a:r>
              <a:rPr lang="nn-NO" sz="2000" dirty="0" smtClean="0"/>
              <a:t> 55)</a:t>
            </a:r>
            <a:endParaRPr lang="nn-NO" sz="2400" dirty="0"/>
          </a:p>
        </p:txBody>
      </p:sp>
      <p:pic>
        <p:nvPicPr>
          <p:cNvPr id="4" name="Plassholder for innhold 3" descr="SicSyrTD 415-405 Sign Prygilosog Euarktides Spendone i hårSNGANS_27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480" b="-6480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8064"/>
          </a:xfrm>
        </p:spPr>
        <p:txBody>
          <a:bodyPr>
            <a:normAutofit/>
          </a:bodyPr>
          <a:lstStyle/>
          <a:p>
            <a:r>
              <a:rPr lang="nn-NO" sz="2400" dirty="0" err="1" smtClean="0"/>
              <a:t>Syrakus</a:t>
            </a:r>
            <a:r>
              <a:rPr lang="nn-NO" sz="2400" dirty="0" smtClean="0"/>
              <a:t>, år 480 BC: Kartago slått, kjøper </a:t>
            </a:r>
            <a:r>
              <a:rPr lang="nn-NO" sz="2400" dirty="0" err="1" smtClean="0"/>
              <a:t>krigsfangene</a:t>
            </a:r>
            <a:r>
              <a:rPr lang="nn-NO" sz="2400" dirty="0" smtClean="0"/>
              <a:t> tilbake for en uhorvelig pris i sølv, som gir grunnlag for eventyrlig utmynting, stor velstand – og ”fred” i </a:t>
            </a:r>
            <a:r>
              <a:rPr lang="nn-NO" sz="2400" dirty="0" err="1" smtClean="0"/>
              <a:t>mer</a:t>
            </a:r>
            <a:r>
              <a:rPr lang="nn-NO" sz="2400" dirty="0" smtClean="0"/>
              <a:t> enn 60 år. </a:t>
            </a:r>
            <a:r>
              <a:rPr lang="nn-NO" sz="2400" dirty="0" err="1" smtClean="0"/>
              <a:t>Gelon</a:t>
            </a:r>
            <a:r>
              <a:rPr lang="nn-NO" sz="2400" dirty="0" smtClean="0"/>
              <a:t>, byens redningsmann, med dronning </a:t>
            </a:r>
            <a:r>
              <a:rPr lang="nn-NO" sz="2400" dirty="0" err="1" smtClean="0"/>
              <a:t>Demarete</a:t>
            </a:r>
            <a:r>
              <a:rPr lang="nn-NO" sz="2400" dirty="0" smtClean="0"/>
              <a:t> .</a:t>
            </a:r>
            <a:br>
              <a:rPr lang="nn-NO" sz="2400" dirty="0" smtClean="0"/>
            </a:br>
            <a:r>
              <a:rPr lang="nn-NO" sz="2400" dirty="0" err="1" smtClean="0"/>
              <a:t>Demaretes</a:t>
            </a:r>
            <a:r>
              <a:rPr lang="nn-NO" sz="2400" dirty="0" smtClean="0"/>
              <a:t> mynter = </a:t>
            </a:r>
            <a:r>
              <a:rPr lang="nn-NO" sz="3200" dirty="0" err="1" smtClean="0"/>
              <a:t>Demareteia</a:t>
            </a:r>
            <a:endParaRPr lang="nn-NO" sz="3200" dirty="0"/>
          </a:p>
        </p:txBody>
      </p:sp>
      <p:pic>
        <p:nvPicPr>
          <p:cNvPr id="4" name="Plassholder for innhold 3" descr="SicSyr TD ca 470 Deomid Boeh 328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588" b="-7588"/>
          <a:stretch>
            <a:fillRect/>
          </a:stretch>
        </p:blipFill>
        <p:spPr>
          <a:xfrm>
            <a:off x="1562163" y="2551030"/>
            <a:ext cx="6500697" cy="3575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Nye, </a:t>
            </a:r>
            <a:r>
              <a:rPr lang="nn-NO" sz="2800" dirty="0" err="1" smtClean="0"/>
              <a:t>dristigere</a:t>
            </a:r>
            <a:r>
              <a:rPr lang="nn-NO" sz="2800" dirty="0" smtClean="0"/>
              <a:t> </a:t>
            </a:r>
            <a:r>
              <a:rPr lang="nn-NO" sz="2800" dirty="0" err="1" smtClean="0"/>
              <a:t>frisyrer</a:t>
            </a:r>
            <a:r>
              <a:rPr lang="nn-NO" sz="2800" dirty="0" smtClean="0"/>
              <a:t>: Nå er </a:t>
            </a:r>
            <a:r>
              <a:rPr lang="nn-NO" sz="2800" dirty="0" err="1" smtClean="0"/>
              <a:t>Arethusa</a:t>
            </a:r>
            <a:r>
              <a:rPr lang="nn-NO" sz="2800" dirty="0" smtClean="0"/>
              <a:t> under vann, </a:t>
            </a:r>
            <a:r>
              <a:rPr lang="nn-NO" sz="2800" dirty="0" err="1" smtClean="0"/>
              <a:t>elvestrømmen</a:t>
            </a:r>
            <a:r>
              <a:rPr lang="nn-NO" sz="2800" dirty="0" smtClean="0"/>
              <a:t> løfter håret. HGC 1345, </a:t>
            </a:r>
            <a:r>
              <a:rPr lang="nn-NO" sz="2800" dirty="0" err="1" smtClean="0"/>
              <a:t>Tudeer</a:t>
            </a:r>
            <a:r>
              <a:rPr lang="nn-NO" sz="2800" dirty="0" smtClean="0"/>
              <a:t> 93.</a:t>
            </a:r>
            <a:endParaRPr lang="nn-NO" sz="2800" dirty="0"/>
          </a:p>
        </p:txBody>
      </p:sp>
      <p:pic>
        <p:nvPicPr>
          <p:cNvPr id="4" name="Plassholder for innhold 3" descr="SicSyrTD A. under vann. slangehår.OMG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171" b="-31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err="1" smtClean="0"/>
              <a:t>Samme</a:t>
            </a:r>
            <a:r>
              <a:rPr lang="nn-NO" sz="2800" dirty="0" smtClean="0"/>
              <a:t> mynt, </a:t>
            </a:r>
            <a:r>
              <a:rPr lang="nn-NO" sz="2800" dirty="0" err="1" smtClean="0"/>
              <a:t>fortsatt</a:t>
            </a:r>
            <a:r>
              <a:rPr lang="nn-NO" sz="2800" dirty="0" smtClean="0"/>
              <a:t> HGC 1345, men ganske forskjellig i </a:t>
            </a:r>
            <a:r>
              <a:rPr lang="nn-NO" sz="2800" dirty="0" err="1" smtClean="0"/>
              <a:t>utførelse</a:t>
            </a:r>
            <a:r>
              <a:rPr lang="nn-NO" sz="2800" dirty="0" smtClean="0"/>
              <a:t>. </a:t>
            </a:r>
            <a:r>
              <a:rPr lang="nn-NO" sz="2000" dirty="0" smtClean="0"/>
              <a:t>(</a:t>
            </a:r>
            <a:r>
              <a:rPr lang="nn-NO" sz="2000" dirty="0" err="1" smtClean="0"/>
              <a:t>Tudeer</a:t>
            </a:r>
            <a:r>
              <a:rPr lang="nn-NO" sz="2000" dirty="0" smtClean="0"/>
              <a:t> 104)</a:t>
            </a:r>
            <a:endParaRPr lang="nn-NO" sz="2800" dirty="0"/>
          </a:p>
        </p:txBody>
      </p:sp>
      <p:pic>
        <p:nvPicPr>
          <p:cNvPr id="4" name="Plassholder for innhold 3" descr="SicSyr TD ca405-400 Tud 104 HgC 134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587" b="-45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353539"/>
            <a:ext cx="8229600" cy="1453438"/>
          </a:xfrm>
        </p:spPr>
        <p:txBody>
          <a:bodyPr>
            <a:normAutofit fontScale="90000"/>
          </a:bodyPr>
          <a:lstStyle/>
          <a:p>
            <a:r>
              <a:rPr lang="nn-NO" sz="2800" dirty="0" err="1" smtClean="0"/>
              <a:t>Kimons</a:t>
            </a:r>
            <a:r>
              <a:rPr lang="nn-NO" sz="2800" dirty="0" smtClean="0"/>
              <a:t> revolusjon: </a:t>
            </a:r>
            <a:r>
              <a:rPr lang="nn-NO" sz="2800" dirty="0" err="1" smtClean="0"/>
              <a:t>Arethusa</a:t>
            </a:r>
            <a:r>
              <a:rPr lang="nn-NO" sz="2800" dirty="0" smtClean="0"/>
              <a:t> i kvartprofil, en </a:t>
            </a:r>
            <a:r>
              <a:rPr lang="nn-NO" sz="2800" dirty="0" err="1" smtClean="0"/>
              <a:t>portretvinkel</a:t>
            </a:r>
            <a:r>
              <a:rPr lang="nn-NO" sz="2800" dirty="0" smtClean="0"/>
              <a:t> som ble prøvd kopiert av mange, i </a:t>
            </a:r>
            <a:r>
              <a:rPr lang="nn-NO" sz="2800" dirty="0" err="1" smtClean="0"/>
              <a:t>Larissa</a:t>
            </a:r>
            <a:r>
              <a:rPr lang="nn-NO" sz="2800" dirty="0" smtClean="0"/>
              <a:t>, på </a:t>
            </a:r>
            <a:r>
              <a:rPr lang="nn-NO" sz="2800" dirty="0" err="1" smtClean="0"/>
              <a:t>Rhodos</a:t>
            </a:r>
            <a:r>
              <a:rPr lang="nn-NO" sz="2800" dirty="0" smtClean="0"/>
              <a:t>, i Lilleasia (</a:t>
            </a:r>
            <a:r>
              <a:rPr lang="nn-NO" sz="2800" dirty="0" err="1" smtClean="0"/>
              <a:t>flere</a:t>
            </a:r>
            <a:r>
              <a:rPr lang="nn-NO" sz="2800" dirty="0" smtClean="0"/>
              <a:t> steder</a:t>
            </a:r>
            <a:r>
              <a:rPr lang="nn-NO" sz="2800" dirty="0" smtClean="0"/>
              <a:t>) </a:t>
            </a:r>
            <a:r>
              <a:rPr lang="nn-NO" sz="2800" dirty="0" err="1" smtClean="0"/>
              <a:t>Arethusa</a:t>
            </a:r>
            <a:r>
              <a:rPr lang="nn-NO" sz="2800" dirty="0" smtClean="0"/>
              <a:t> slår ut håret. </a:t>
            </a:r>
            <a:r>
              <a:rPr lang="nn-NO" sz="2000" dirty="0" smtClean="0"/>
              <a:t>(HGC 1344 , </a:t>
            </a:r>
            <a:r>
              <a:rPr lang="nn-NO" sz="2000" dirty="0" err="1" smtClean="0"/>
              <a:t>Tudeer</a:t>
            </a:r>
            <a:r>
              <a:rPr lang="nn-NO" sz="2000" dirty="0" smtClean="0"/>
              <a:t> </a:t>
            </a:r>
            <a:r>
              <a:rPr lang="nn-NO" sz="2000" dirty="0" smtClean="0"/>
              <a:t>81)</a:t>
            </a:r>
            <a:endParaRPr lang="nn-NO" sz="2800" dirty="0"/>
          </a:p>
        </p:txBody>
      </p:sp>
      <p:pic>
        <p:nvPicPr>
          <p:cNvPr id="4" name="Plassholder for innhold 3" descr="KimonsAretusa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300038" y="1976438"/>
            <a:ext cx="822960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smtClean="0"/>
              <a:t>Her en annen variant</a:t>
            </a:r>
            <a:r>
              <a:rPr lang="nn-NO" sz="2400" dirty="0" smtClean="0"/>
              <a:t>, </a:t>
            </a:r>
            <a:r>
              <a:rPr lang="nn-NO" sz="2400" dirty="0" err="1" smtClean="0"/>
              <a:t>fortsatt</a:t>
            </a:r>
            <a:r>
              <a:rPr lang="nn-NO" sz="2400" dirty="0" smtClean="0"/>
              <a:t> </a:t>
            </a:r>
            <a:r>
              <a:rPr lang="nn-NO" sz="2400" dirty="0" err="1" smtClean="0"/>
              <a:t>Tudeer</a:t>
            </a:r>
            <a:r>
              <a:rPr lang="nn-NO" sz="2400" dirty="0" smtClean="0"/>
              <a:t> 81, som viser at </a:t>
            </a:r>
            <a:r>
              <a:rPr lang="nn-NO" sz="2400" dirty="0" err="1" smtClean="0"/>
              <a:t>hestesiden</a:t>
            </a:r>
            <a:r>
              <a:rPr lang="nn-NO" sz="2400" dirty="0" smtClean="0"/>
              <a:t> også har blitt ”</a:t>
            </a:r>
            <a:r>
              <a:rPr lang="nn-NO" sz="2400" dirty="0" err="1" smtClean="0"/>
              <a:t>villere</a:t>
            </a:r>
            <a:r>
              <a:rPr lang="nn-NO" sz="2400" dirty="0" smtClean="0"/>
              <a:t>”, og </a:t>
            </a:r>
            <a:r>
              <a:rPr lang="nn-NO" sz="2400" dirty="0" err="1" smtClean="0"/>
              <a:t>hestehodene</a:t>
            </a:r>
            <a:r>
              <a:rPr lang="nn-NO" sz="2400" dirty="0" smtClean="0"/>
              <a:t> i ”uorden”. For radikalt for </a:t>
            </a:r>
            <a:r>
              <a:rPr lang="nn-NO" sz="2400" dirty="0" err="1" smtClean="0"/>
              <a:t>Syrakus</a:t>
            </a:r>
            <a:r>
              <a:rPr lang="nn-NO" sz="2400" dirty="0" smtClean="0"/>
              <a:t>? Bare fire </a:t>
            </a:r>
            <a:r>
              <a:rPr lang="nn-NO" sz="2400" dirty="0" err="1" smtClean="0"/>
              <a:t>stempelvarianter</a:t>
            </a:r>
            <a:r>
              <a:rPr lang="nn-NO" sz="2400" dirty="0" smtClean="0"/>
              <a:t> kjent, </a:t>
            </a:r>
            <a:r>
              <a:rPr lang="nn-NO" sz="2400" dirty="0" err="1" smtClean="0"/>
              <a:t>Tudeer</a:t>
            </a:r>
            <a:r>
              <a:rPr lang="nn-NO" sz="2400" dirty="0" smtClean="0"/>
              <a:t> 79-81. Kommer på </a:t>
            </a:r>
            <a:r>
              <a:rPr lang="nn-NO" sz="2400" dirty="0" err="1" smtClean="0"/>
              <a:t>Triton</a:t>
            </a:r>
            <a:r>
              <a:rPr lang="nn-NO" sz="2400" dirty="0" smtClean="0"/>
              <a:t> XIX i januar 2016.  </a:t>
            </a:r>
            <a:r>
              <a:rPr lang="nn-NO" sz="2400" dirty="0" err="1" smtClean="0"/>
              <a:t>Estimat</a:t>
            </a:r>
            <a:r>
              <a:rPr lang="nn-NO" sz="2400" dirty="0" smtClean="0"/>
              <a:t> $</a:t>
            </a:r>
            <a:r>
              <a:rPr lang="nn-NO" sz="2400" dirty="0" smtClean="0"/>
              <a:t> </a:t>
            </a:r>
            <a:r>
              <a:rPr lang="nn-NO" sz="2400" dirty="0" smtClean="0"/>
              <a:t>20</a:t>
            </a:r>
            <a:r>
              <a:rPr lang="nn-NO" sz="2400" dirty="0" smtClean="0"/>
              <a:t>0.000</a:t>
            </a:r>
            <a:r>
              <a:rPr lang="nn-NO" sz="2400" dirty="0" smtClean="0"/>
              <a:t>.</a:t>
            </a:r>
            <a:endParaRPr lang="nn-NO" sz="2400" dirty="0"/>
          </a:p>
        </p:txBody>
      </p:sp>
      <p:pic>
        <p:nvPicPr>
          <p:cNvPr id="4" name="Plassholder for innhold 3" descr="SicSyrTDEnFaceKimonTud8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043" b="-80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3200" dirty="0" smtClean="0"/>
              <a:t>Klimaks: Etter seier over </a:t>
            </a:r>
            <a:r>
              <a:rPr lang="nn-NO" sz="3200" dirty="0" err="1" smtClean="0"/>
              <a:t>Karthago</a:t>
            </a:r>
            <a:r>
              <a:rPr lang="nn-NO" sz="3200" dirty="0" smtClean="0"/>
              <a:t> i år 405 ber Dionysos </a:t>
            </a:r>
            <a:r>
              <a:rPr lang="nn-NO" sz="3200" dirty="0" err="1" smtClean="0"/>
              <a:t>Kimon</a:t>
            </a:r>
            <a:r>
              <a:rPr lang="nn-NO" sz="3200" dirty="0" smtClean="0"/>
              <a:t> og </a:t>
            </a:r>
            <a:r>
              <a:rPr lang="nn-NO" sz="3200" dirty="0" err="1" smtClean="0"/>
              <a:t>Euainetos</a:t>
            </a:r>
            <a:r>
              <a:rPr lang="nn-NO" sz="3200" dirty="0" smtClean="0"/>
              <a:t> om å lage </a:t>
            </a:r>
            <a:r>
              <a:rPr lang="nn-NO" sz="3200" dirty="0" err="1" smtClean="0"/>
              <a:t>hver</a:t>
            </a:r>
            <a:r>
              <a:rPr lang="nn-NO" sz="3200" dirty="0" smtClean="0"/>
              <a:t> sin </a:t>
            </a:r>
            <a:r>
              <a:rPr lang="nn-NO" sz="3200" dirty="0" err="1" smtClean="0"/>
              <a:t>Dekadrakme</a:t>
            </a:r>
            <a:r>
              <a:rPr lang="nn-NO" sz="3200" dirty="0" smtClean="0"/>
              <a:t>. Først </a:t>
            </a:r>
            <a:r>
              <a:rPr lang="nn-NO" sz="3200" dirty="0" err="1" smtClean="0"/>
              <a:t>Kimon</a:t>
            </a:r>
            <a:r>
              <a:rPr lang="nn-NO" sz="3200" dirty="0" smtClean="0"/>
              <a:t>:     HGC 1298</a:t>
            </a:r>
            <a:endParaRPr lang="nn-NO" sz="3200" dirty="0"/>
          </a:p>
        </p:txBody>
      </p:sp>
      <p:pic>
        <p:nvPicPr>
          <p:cNvPr id="4" name="Plassholder for innhold 3" descr="SicSyracKimonDeka92000230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991" b="-699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err="1" smtClean="0"/>
              <a:t>Kimons</a:t>
            </a:r>
            <a:r>
              <a:rPr lang="nn-NO" sz="2400" dirty="0" smtClean="0"/>
              <a:t> damer er litt </a:t>
            </a:r>
            <a:r>
              <a:rPr lang="nn-NO" sz="2400" dirty="0" err="1" smtClean="0"/>
              <a:t>mer</a:t>
            </a:r>
            <a:r>
              <a:rPr lang="nn-NO" sz="2400" dirty="0" smtClean="0"/>
              <a:t> alvorlige enn </a:t>
            </a:r>
            <a:r>
              <a:rPr lang="nn-NO" sz="2400" dirty="0" err="1" smtClean="0"/>
              <a:t>Euainetos</a:t>
            </a:r>
            <a:r>
              <a:rPr lang="nn-NO" sz="2400" dirty="0" smtClean="0"/>
              <a:t>’, men </a:t>
            </a:r>
            <a:r>
              <a:rPr lang="nn-NO" sz="2400" dirty="0" err="1" smtClean="0"/>
              <a:t>skjeldnere</a:t>
            </a:r>
            <a:r>
              <a:rPr lang="nn-NO" sz="2400" dirty="0" smtClean="0"/>
              <a:t>, laget mellom 405 og 400 BC</a:t>
            </a:r>
            <a:r>
              <a:rPr lang="nn-NO" sz="2400" dirty="0" smtClean="0"/>
              <a:t>. </a:t>
            </a:r>
            <a:r>
              <a:rPr lang="nn-NO" sz="2400" dirty="0" err="1" smtClean="0"/>
              <a:t>Antagelig</a:t>
            </a:r>
            <a:r>
              <a:rPr lang="nn-NO" sz="2400" dirty="0" smtClean="0"/>
              <a:t> en ”</a:t>
            </a:r>
            <a:r>
              <a:rPr lang="nn-NO" sz="2400" dirty="0" err="1" smtClean="0"/>
              <a:t>spendone</a:t>
            </a:r>
            <a:r>
              <a:rPr lang="nn-NO" sz="2400" dirty="0" smtClean="0"/>
              <a:t>” i tynt stoff i nakken. </a:t>
            </a:r>
            <a:r>
              <a:rPr lang="nn-NO" sz="2400" dirty="0" err="1" smtClean="0"/>
              <a:t>Ikke</a:t>
            </a:r>
            <a:r>
              <a:rPr lang="nn-NO" sz="2400" dirty="0" smtClean="0"/>
              <a:t> så hos </a:t>
            </a:r>
            <a:r>
              <a:rPr lang="nn-NO" sz="2400" dirty="0" err="1" smtClean="0"/>
              <a:t>Euianetos</a:t>
            </a:r>
            <a:endParaRPr lang="nn-NO" sz="2400" dirty="0"/>
          </a:p>
        </p:txBody>
      </p:sp>
      <p:pic>
        <p:nvPicPr>
          <p:cNvPr id="4" name="Plassholder for innhold 3" descr="SicSyrDekaKimonNomos00033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819" b="-881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err="1" smtClean="0"/>
              <a:t>Euainetos</a:t>
            </a:r>
            <a:r>
              <a:rPr lang="nn-NO" sz="2400" dirty="0" smtClean="0"/>
              <a:t>’ damer er litt </a:t>
            </a:r>
            <a:r>
              <a:rPr lang="nn-NO" sz="2400" dirty="0" err="1" smtClean="0"/>
              <a:t>mykere</a:t>
            </a:r>
            <a:r>
              <a:rPr lang="nn-NO" sz="2400" dirty="0" smtClean="0"/>
              <a:t> – og de ble slått mellom 405 og 390, noen signert andre </a:t>
            </a:r>
            <a:r>
              <a:rPr lang="nn-NO" sz="2400" dirty="0" err="1" smtClean="0"/>
              <a:t>ikke</a:t>
            </a:r>
            <a:r>
              <a:rPr lang="nn-NO" sz="2400" dirty="0" smtClean="0"/>
              <a:t> – noen er nok også slått av elever.</a:t>
            </a:r>
            <a:br>
              <a:rPr lang="nn-NO" sz="2400" dirty="0" smtClean="0"/>
            </a:br>
            <a:r>
              <a:rPr lang="nn-NO" sz="2400" dirty="0" smtClean="0"/>
              <a:t>HGC 1299</a:t>
            </a:r>
            <a:endParaRPr lang="nn-NO" sz="2400" dirty="0"/>
          </a:p>
        </p:txBody>
      </p:sp>
      <p:pic>
        <p:nvPicPr>
          <p:cNvPr id="4" name="Plassholder for innhold 3" descr="ArettusaCNG94000122.jpg"/>
          <p:cNvPicPr>
            <a:picLocks noGrp="1" noChangeAspect="1"/>
          </p:cNvPicPr>
          <p:nvPr>
            <p:ph idx="1"/>
          </p:nvPr>
        </p:nvPicPr>
        <p:blipFill>
          <a:blip r:embed="rId2"/>
          <a:srcRect t="-8197" b="-819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800" dirty="0" smtClean="0"/>
              <a:t>Nærbilde av </a:t>
            </a:r>
            <a:r>
              <a:rPr lang="nn-NO" sz="2800" dirty="0" err="1" smtClean="0"/>
              <a:t>Arethusa</a:t>
            </a:r>
            <a:r>
              <a:rPr lang="nn-NO" sz="2800" dirty="0" smtClean="0"/>
              <a:t>, </a:t>
            </a:r>
            <a:r>
              <a:rPr lang="nn-NO" sz="2800" dirty="0" err="1" smtClean="0"/>
              <a:t>fortsatt</a:t>
            </a:r>
            <a:r>
              <a:rPr lang="nn-NO" sz="2800" dirty="0" smtClean="0"/>
              <a:t> </a:t>
            </a:r>
            <a:r>
              <a:rPr lang="nn-NO" sz="2800" dirty="0" err="1" smtClean="0"/>
              <a:t>Euainetos</a:t>
            </a:r>
            <a:r>
              <a:rPr lang="nn-NO" sz="2800" dirty="0" smtClean="0"/>
              <a:t>, men var dette </a:t>
            </a:r>
            <a:r>
              <a:rPr lang="nn-NO" sz="2800" dirty="0" smtClean="0"/>
              <a:t>gangbar </a:t>
            </a:r>
            <a:r>
              <a:rPr lang="nn-NO" sz="2800" dirty="0" smtClean="0"/>
              <a:t>frisyre</a:t>
            </a:r>
            <a:r>
              <a:rPr lang="nn-NO" sz="2800" dirty="0" smtClean="0"/>
              <a:t>? Kanskje damene </a:t>
            </a:r>
            <a:r>
              <a:rPr lang="nn-NO" sz="2800" dirty="0" err="1" smtClean="0"/>
              <a:t>løsnet</a:t>
            </a:r>
            <a:r>
              <a:rPr lang="nn-NO" sz="2800" dirty="0" smtClean="0"/>
              <a:t> håret etter </a:t>
            </a:r>
            <a:r>
              <a:rPr lang="nn-NO" sz="2800" dirty="0" err="1" smtClean="0"/>
              <a:t>beleiring</a:t>
            </a:r>
            <a:r>
              <a:rPr lang="nn-NO" sz="2800" dirty="0" smtClean="0"/>
              <a:t> </a:t>
            </a:r>
            <a:r>
              <a:rPr lang="nn-NO" sz="2800" dirty="0" err="1" smtClean="0"/>
              <a:t>fra</a:t>
            </a:r>
            <a:r>
              <a:rPr lang="nn-NO" sz="2800" dirty="0" smtClean="0"/>
              <a:t> Aten, og angrep </a:t>
            </a:r>
            <a:r>
              <a:rPr lang="nn-NO" sz="2800" dirty="0" err="1" smtClean="0"/>
              <a:t>fra</a:t>
            </a:r>
            <a:r>
              <a:rPr lang="nn-NO" sz="2800" dirty="0" smtClean="0"/>
              <a:t> </a:t>
            </a:r>
            <a:r>
              <a:rPr lang="nn-NO" sz="2800" dirty="0" err="1" smtClean="0"/>
              <a:t>Kartagerne</a:t>
            </a:r>
            <a:r>
              <a:rPr lang="nn-NO" sz="2800" dirty="0" smtClean="0"/>
              <a:t>?</a:t>
            </a:r>
            <a:endParaRPr lang="nn-NO" sz="2800" dirty="0"/>
          </a:p>
        </p:txBody>
      </p:sp>
      <p:pic>
        <p:nvPicPr>
          <p:cNvPr id="6" name="Plassholder for innhold 5" descr="SicSyr&quot;beste&quot;Euainetos_obv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716" r="-38716"/>
          <a:stretch>
            <a:fillRect/>
          </a:stretch>
        </p:blipFill>
        <p:spPr>
          <a:xfrm>
            <a:off x="-296240" y="1600200"/>
            <a:ext cx="9440240" cy="51917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 smtClean="0"/>
              <a:t>Noen tvil om </a:t>
            </a:r>
            <a:r>
              <a:rPr lang="nn-NO" sz="3200" dirty="0" err="1" smtClean="0"/>
              <a:t>hva</a:t>
            </a:r>
            <a:r>
              <a:rPr lang="nn-NO" sz="3200" dirty="0" smtClean="0"/>
              <a:t> som inspirerte denne?</a:t>
            </a:r>
            <a:endParaRPr lang="nn-NO" sz="3200" dirty="0"/>
          </a:p>
        </p:txBody>
      </p:sp>
      <p:pic>
        <p:nvPicPr>
          <p:cNvPr id="4" name="Plassholder for innhold 3" descr="Morgandollar1878 8T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smtClean="0"/>
              <a:t>Etter 390, nedgangstider og uro. Først under Agatokles (som ble konge av Sicilia) ble det ca 310-05 slått </a:t>
            </a:r>
            <a:r>
              <a:rPr lang="nn-NO" sz="2400" dirty="0" err="1" smtClean="0"/>
              <a:t>tetradrakmer</a:t>
            </a:r>
            <a:r>
              <a:rPr lang="nn-NO" sz="2400" dirty="0" smtClean="0"/>
              <a:t> med </a:t>
            </a:r>
            <a:r>
              <a:rPr lang="nn-NO" sz="2400" dirty="0" err="1" smtClean="0"/>
              <a:t>Arethusa</a:t>
            </a:r>
            <a:r>
              <a:rPr lang="nn-NO" sz="2400" dirty="0" smtClean="0"/>
              <a:t>, men nå </a:t>
            </a:r>
            <a:r>
              <a:rPr lang="nn-NO" sz="2400" dirty="0" err="1" smtClean="0"/>
              <a:t>forfremmet</a:t>
            </a:r>
            <a:r>
              <a:rPr lang="nn-NO" sz="2400" dirty="0" smtClean="0"/>
              <a:t> til </a:t>
            </a:r>
            <a:r>
              <a:rPr lang="nn-NO" sz="2400" dirty="0" err="1" smtClean="0"/>
              <a:t>advers</a:t>
            </a:r>
            <a:r>
              <a:rPr lang="nn-NO" sz="2400" dirty="0" smtClean="0"/>
              <a:t>. Designen er </a:t>
            </a:r>
            <a:r>
              <a:rPr lang="nn-NO" sz="2400" dirty="0" err="1" smtClean="0"/>
              <a:t>etterligning</a:t>
            </a:r>
            <a:r>
              <a:rPr lang="nn-NO" sz="2400" dirty="0" smtClean="0"/>
              <a:t> av </a:t>
            </a:r>
            <a:r>
              <a:rPr lang="nn-NO" sz="2400" dirty="0" err="1" smtClean="0"/>
              <a:t>Kimon/Euainetos.(HGC</a:t>
            </a:r>
            <a:r>
              <a:rPr lang="nn-NO" sz="2400" dirty="0" smtClean="0"/>
              <a:t> 1348)</a:t>
            </a:r>
            <a:endParaRPr lang="nn-NO" sz="2400" dirty="0"/>
          </a:p>
        </p:txBody>
      </p:sp>
      <p:pic>
        <p:nvPicPr>
          <p:cNvPr id="4" name="Plassholder for innhold 3" descr="SicsyrTD ca 317 Agatokles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739" b="-77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err="1" smtClean="0"/>
              <a:t>Gelon</a:t>
            </a:r>
            <a:r>
              <a:rPr lang="nn-NO" sz="2400" dirty="0" smtClean="0"/>
              <a:t>, </a:t>
            </a:r>
            <a:r>
              <a:rPr lang="nn-NO" sz="2400" dirty="0" err="1" smtClean="0"/>
              <a:t>Hieron</a:t>
            </a:r>
            <a:r>
              <a:rPr lang="nn-NO" sz="2400" dirty="0" smtClean="0"/>
              <a:t> I : </a:t>
            </a:r>
            <a:r>
              <a:rPr lang="nn-NO" sz="2400" dirty="0" err="1" smtClean="0"/>
              <a:t>Deomid-tyrannene</a:t>
            </a:r>
            <a:r>
              <a:rPr lang="nn-NO" sz="2400" dirty="0" smtClean="0"/>
              <a:t>. </a:t>
            </a:r>
            <a:r>
              <a:rPr lang="nn-NO" sz="2400" dirty="0" err="1" smtClean="0"/>
              <a:t>Avløses</a:t>
            </a:r>
            <a:r>
              <a:rPr lang="nn-NO" sz="2400" dirty="0" smtClean="0"/>
              <a:t> av det 2. demokrati i 467, starten på enorm variasjon i </a:t>
            </a:r>
            <a:r>
              <a:rPr lang="nn-NO" sz="2400" dirty="0" err="1" smtClean="0"/>
              <a:t>Arethusaportretter</a:t>
            </a:r>
            <a:r>
              <a:rPr lang="nn-NO" sz="2400" dirty="0" smtClean="0"/>
              <a:t>.</a:t>
            </a:r>
            <a:br>
              <a:rPr lang="nn-NO" sz="2400" dirty="0" smtClean="0"/>
            </a:br>
            <a:r>
              <a:rPr lang="nn-NO" sz="2400" dirty="0" smtClean="0"/>
              <a:t>Overgang </a:t>
            </a:r>
            <a:r>
              <a:rPr lang="nn-NO" sz="2400" dirty="0" err="1" smtClean="0"/>
              <a:t>fra</a:t>
            </a:r>
            <a:r>
              <a:rPr lang="nn-NO" sz="2400" dirty="0" smtClean="0"/>
              <a:t> ”arkaisk” til ”klassisk” stil. (HGC 1311)</a:t>
            </a:r>
            <a:endParaRPr lang="nn-NO" sz="2400" dirty="0"/>
          </a:p>
        </p:txBody>
      </p:sp>
      <p:pic>
        <p:nvPicPr>
          <p:cNvPr id="4" name="Plassholder for innhold 3" descr="SicSyr HGC 1311? Boeh 47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477" b="-24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8254"/>
          </a:xfrm>
        </p:spPr>
        <p:txBody>
          <a:bodyPr>
            <a:normAutofit fontScale="90000"/>
          </a:bodyPr>
          <a:lstStyle/>
          <a:p>
            <a:r>
              <a:rPr lang="nn-NO" sz="2400" dirty="0" smtClean="0"/>
              <a:t>Nye vanskelige tider etter Agatokles, men under </a:t>
            </a:r>
            <a:r>
              <a:rPr lang="nn-NO" sz="2400" dirty="0" err="1" smtClean="0"/>
              <a:t>Hieron</a:t>
            </a:r>
            <a:r>
              <a:rPr lang="nn-NO" sz="2400" dirty="0" smtClean="0"/>
              <a:t> II </a:t>
            </a:r>
            <a:r>
              <a:rPr lang="nn-NO" sz="2400" dirty="0" err="1" smtClean="0"/>
              <a:t>etableres</a:t>
            </a:r>
            <a:r>
              <a:rPr lang="nn-NO" sz="2400" dirty="0" smtClean="0"/>
              <a:t> et nytt </a:t>
            </a:r>
            <a:r>
              <a:rPr lang="nn-NO" sz="2400" dirty="0" smtClean="0"/>
              <a:t>dynasti. </a:t>
            </a:r>
            <a:r>
              <a:rPr lang="nn-NO" sz="2400" dirty="0" err="1" smtClean="0"/>
              <a:t>R</a:t>
            </a:r>
            <a:r>
              <a:rPr lang="nn-NO" sz="2400" dirty="0" err="1" smtClean="0"/>
              <a:t>omerne</a:t>
            </a:r>
            <a:r>
              <a:rPr lang="nn-NO" sz="2400" dirty="0" smtClean="0"/>
              <a:t> </a:t>
            </a:r>
            <a:r>
              <a:rPr lang="nn-NO" sz="2400" dirty="0" smtClean="0"/>
              <a:t>hjelper </a:t>
            </a:r>
            <a:r>
              <a:rPr lang="nn-NO" sz="2400" dirty="0" err="1" smtClean="0"/>
              <a:t>Syrakus/Sicilia</a:t>
            </a:r>
            <a:r>
              <a:rPr lang="nn-NO" sz="2400" dirty="0" smtClean="0"/>
              <a:t> i den 1. puniske krig. Men </a:t>
            </a:r>
            <a:r>
              <a:rPr lang="nn-NO" sz="2400" dirty="0" err="1" smtClean="0"/>
              <a:t>Hieron-dynastiet</a:t>
            </a:r>
            <a:r>
              <a:rPr lang="nn-NO" sz="2400" dirty="0" smtClean="0"/>
              <a:t> lager portretter av seg </a:t>
            </a:r>
            <a:r>
              <a:rPr lang="nn-NO" sz="2400" dirty="0" err="1" smtClean="0"/>
              <a:t>selv</a:t>
            </a:r>
            <a:r>
              <a:rPr lang="nn-NO" sz="2400" dirty="0" smtClean="0"/>
              <a:t>. Under 2. puniske krig </a:t>
            </a:r>
            <a:r>
              <a:rPr lang="nn-NO" sz="2400" dirty="0" err="1" smtClean="0"/>
              <a:t>tror</a:t>
            </a:r>
            <a:r>
              <a:rPr lang="nn-NO" sz="2400" dirty="0" smtClean="0"/>
              <a:t> kong </a:t>
            </a:r>
            <a:r>
              <a:rPr lang="nn-NO" sz="2400" dirty="0" err="1" smtClean="0"/>
              <a:t>Hiketas</a:t>
            </a:r>
            <a:r>
              <a:rPr lang="nn-NO" sz="2400" dirty="0" smtClean="0"/>
              <a:t> at Roma ville tape. Resultat: Roma </a:t>
            </a:r>
            <a:r>
              <a:rPr lang="nn-NO" sz="2400" dirty="0" err="1" smtClean="0"/>
              <a:t>erobrer</a:t>
            </a:r>
            <a:r>
              <a:rPr lang="nn-NO" sz="2400" dirty="0" smtClean="0"/>
              <a:t> </a:t>
            </a:r>
            <a:r>
              <a:rPr lang="nn-NO" sz="2400" dirty="0" err="1" smtClean="0"/>
              <a:t>Syrakus</a:t>
            </a:r>
            <a:r>
              <a:rPr lang="nn-NO" sz="2400" dirty="0" smtClean="0"/>
              <a:t> </a:t>
            </a:r>
            <a:r>
              <a:rPr lang="nn-NO" sz="2400" dirty="0" smtClean="0"/>
              <a:t>i 212. Men </a:t>
            </a:r>
            <a:r>
              <a:rPr lang="nn-NO" sz="2400" dirty="0" err="1"/>
              <a:t>S</a:t>
            </a:r>
            <a:r>
              <a:rPr lang="nn-NO" sz="2400" dirty="0" err="1" smtClean="0"/>
              <a:t>yrakus</a:t>
            </a:r>
            <a:r>
              <a:rPr lang="nn-NO" sz="2400" dirty="0" smtClean="0"/>
              <a:t> rekker å lage en av sine </a:t>
            </a:r>
            <a:r>
              <a:rPr lang="nn-NO" sz="2400" dirty="0" err="1" smtClean="0"/>
              <a:t>flotteste</a:t>
            </a:r>
            <a:r>
              <a:rPr lang="nn-NO" sz="2400" dirty="0" smtClean="0"/>
              <a:t> myntrekker, her 8 </a:t>
            </a:r>
            <a:r>
              <a:rPr lang="nn-NO" sz="2400" dirty="0" err="1" smtClean="0"/>
              <a:t>litraii</a:t>
            </a:r>
            <a:r>
              <a:rPr lang="nn-NO" sz="2400" dirty="0" smtClean="0"/>
              <a:t>: og håret er </a:t>
            </a:r>
            <a:r>
              <a:rPr lang="nn-NO" sz="2400" dirty="0" err="1" smtClean="0"/>
              <a:t>fortsatt</a:t>
            </a:r>
            <a:r>
              <a:rPr lang="nn-NO" sz="2400" dirty="0" smtClean="0"/>
              <a:t> rufset, etter/under </a:t>
            </a:r>
            <a:r>
              <a:rPr lang="nn-NO" sz="2400" dirty="0" err="1" smtClean="0"/>
              <a:t>beleiring</a:t>
            </a:r>
            <a:r>
              <a:rPr lang="nn-NO" sz="2400" dirty="0" smtClean="0"/>
              <a:t>. </a:t>
            </a:r>
            <a:r>
              <a:rPr lang="nn-NO" sz="2400" dirty="0" smtClean="0"/>
              <a:t>HGC 1417 </a:t>
            </a:r>
            <a:endParaRPr lang="nn-NO" sz="2400" dirty="0"/>
          </a:p>
        </p:txBody>
      </p:sp>
      <p:pic>
        <p:nvPicPr>
          <p:cNvPr id="4" name="Plassholder for innhold 3" descr="Sic,Syracuse214-211 8 litr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157119" y="2212892"/>
            <a:ext cx="8986881" cy="50499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smtClean="0"/>
              <a:t>Min plan var å skaffe et ”levende” forbilde til </a:t>
            </a:r>
            <a:r>
              <a:rPr lang="nn-NO" sz="2400" dirty="0" err="1" smtClean="0"/>
              <a:t>hver</a:t>
            </a:r>
            <a:r>
              <a:rPr lang="nn-NO" sz="2400" dirty="0" smtClean="0"/>
              <a:t> </a:t>
            </a:r>
            <a:r>
              <a:rPr lang="nn-NO" sz="2400" dirty="0" smtClean="0"/>
              <a:t>frisyre, </a:t>
            </a:r>
            <a:r>
              <a:rPr lang="nn-NO" sz="2400" dirty="0" smtClean="0"/>
              <a:t>mange av </a:t>
            </a:r>
            <a:r>
              <a:rPr lang="nn-NO" sz="2400" dirty="0" err="1" smtClean="0"/>
              <a:t>dem</a:t>
            </a:r>
            <a:r>
              <a:rPr lang="nn-NO" sz="2400" dirty="0" smtClean="0"/>
              <a:t> </a:t>
            </a:r>
            <a:r>
              <a:rPr lang="nn-NO" sz="2400" dirty="0" smtClean="0"/>
              <a:t>bæres </a:t>
            </a:r>
            <a:r>
              <a:rPr lang="nn-NO" sz="2400" dirty="0" err="1" smtClean="0"/>
              <a:t>fortsatt</a:t>
            </a:r>
            <a:r>
              <a:rPr lang="nn-NO" sz="2400" dirty="0" smtClean="0"/>
              <a:t> i dag. Men </a:t>
            </a:r>
            <a:r>
              <a:rPr lang="nn-NO" sz="2400" dirty="0" err="1" smtClean="0"/>
              <a:t>jeg</a:t>
            </a:r>
            <a:r>
              <a:rPr lang="nn-NO" sz="2400" dirty="0" smtClean="0"/>
              <a:t> rakk bare </a:t>
            </a:r>
            <a:r>
              <a:rPr lang="nn-NO" sz="2400" dirty="0" err="1" smtClean="0"/>
              <a:t>én</a:t>
            </a:r>
            <a:r>
              <a:rPr lang="nn-NO" sz="2400" dirty="0" smtClean="0"/>
              <a:t> som samsvarer med siste mynt, resten får komme </a:t>
            </a:r>
            <a:r>
              <a:rPr lang="nn-NO" sz="2400" dirty="0" err="1" smtClean="0"/>
              <a:t>senere</a:t>
            </a:r>
            <a:r>
              <a:rPr lang="nn-NO" sz="2400" dirty="0" smtClean="0"/>
              <a:t>. Kanskje </a:t>
            </a:r>
            <a:r>
              <a:rPr lang="nn-NO" sz="2400" dirty="0" err="1" smtClean="0"/>
              <a:t>jeg</a:t>
            </a:r>
            <a:r>
              <a:rPr lang="nn-NO" sz="2400" dirty="0" smtClean="0"/>
              <a:t> skal be Slottet om Mette Marits </a:t>
            </a:r>
            <a:r>
              <a:rPr lang="nn-NO" sz="2400" dirty="0" err="1" smtClean="0"/>
              <a:t>frisyrer</a:t>
            </a:r>
            <a:r>
              <a:rPr lang="nn-NO" sz="2400" dirty="0" smtClean="0"/>
              <a:t>, og resten </a:t>
            </a:r>
            <a:r>
              <a:rPr lang="nn-NO" sz="2400" dirty="0" err="1" smtClean="0"/>
              <a:t>fra</a:t>
            </a:r>
            <a:r>
              <a:rPr lang="nn-NO" sz="2400" dirty="0" smtClean="0"/>
              <a:t> Ingunn Solheim i NRK?</a:t>
            </a:r>
            <a:endParaRPr lang="nn-NO" sz="2400" dirty="0"/>
          </a:p>
        </p:txBody>
      </p:sp>
      <p:pic>
        <p:nvPicPr>
          <p:cNvPr id="6" name="Plassholder for innhold 5" descr="IMG_1559 (1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8902" r="-3890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err="1" smtClean="0"/>
              <a:t>Syrakus</a:t>
            </a:r>
            <a:r>
              <a:rPr lang="nn-NO" sz="2400" dirty="0" smtClean="0"/>
              <a:t> fikk </a:t>
            </a:r>
            <a:r>
              <a:rPr lang="nn-NO" sz="2400" dirty="0" err="1" smtClean="0"/>
              <a:t>ikke</a:t>
            </a:r>
            <a:r>
              <a:rPr lang="nn-NO" sz="2400" dirty="0" smtClean="0"/>
              <a:t> </a:t>
            </a:r>
            <a:r>
              <a:rPr lang="nn-NO" sz="2400" dirty="0" err="1" smtClean="0"/>
              <a:t>beholde</a:t>
            </a:r>
            <a:r>
              <a:rPr lang="nn-NO" sz="2400" dirty="0" smtClean="0"/>
              <a:t> damene sine </a:t>
            </a:r>
            <a:r>
              <a:rPr lang="nn-NO" sz="2400" dirty="0" err="1" smtClean="0"/>
              <a:t>alene</a:t>
            </a:r>
            <a:r>
              <a:rPr lang="nn-NO" sz="2400" dirty="0" smtClean="0"/>
              <a:t>, de ble kopiert. Kartago brukte greske </a:t>
            </a:r>
            <a:r>
              <a:rPr lang="nn-NO" sz="2400" dirty="0" err="1" smtClean="0"/>
              <a:t>leiesoldater</a:t>
            </a:r>
            <a:r>
              <a:rPr lang="nn-NO" sz="2400" dirty="0" smtClean="0"/>
              <a:t> i kamp mot andre greske byer på </a:t>
            </a:r>
            <a:r>
              <a:rPr lang="nn-NO" sz="2400" dirty="0" smtClean="0"/>
              <a:t>S</a:t>
            </a:r>
            <a:r>
              <a:rPr lang="nn-NO" sz="2400" dirty="0" smtClean="0"/>
              <a:t>icilia og </a:t>
            </a:r>
            <a:r>
              <a:rPr lang="nn-NO" sz="2400" dirty="0" smtClean="0"/>
              <a:t>noe som </a:t>
            </a:r>
            <a:r>
              <a:rPr lang="nn-NO" sz="2400" dirty="0" err="1" smtClean="0"/>
              <a:t>lignet</a:t>
            </a:r>
            <a:r>
              <a:rPr lang="nn-NO" sz="2400" dirty="0" smtClean="0"/>
              <a:t> på </a:t>
            </a:r>
            <a:r>
              <a:rPr lang="nn-NO" sz="2400" dirty="0" err="1" smtClean="0"/>
              <a:t>Syrakusmynt</a:t>
            </a:r>
            <a:r>
              <a:rPr lang="nn-NO" sz="2400" dirty="0" smtClean="0"/>
              <a:t> var gangbart, ofte litt </a:t>
            </a:r>
            <a:r>
              <a:rPr lang="nn-NO" sz="2400" dirty="0" err="1" smtClean="0"/>
              <a:t>grovere</a:t>
            </a:r>
            <a:r>
              <a:rPr lang="nn-NO" sz="2400" dirty="0" smtClean="0"/>
              <a:t> enn </a:t>
            </a:r>
            <a:r>
              <a:rPr lang="nn-NO" sz="2400" dirty="0" err="1" smtClean="0"/>
              <a:t>originalene</a:t>
            </a:r>
            <a:r>
              <a:rPr lang="nn-NO" sz="2400" dirty="0" smtClean="0"/>
              <a:t>, men</a:t>
            </a:r>
            <a:r>
              <a:rPr lang="nn-NO" sz="2400" dirty="0" smtClean="0"/>
              <a:t> her er et unntak</a:t>
            </a:r>
            <a:r>
              <a:rPr lang="nn-NO" sz="2400" dirty="0" smtClean="0"/>
              <a:t>:</a:t>
            </a:r>
            <a:endParaRPr lang="nn-NO" sz="2400" dirty="0"/>
          </a:p>
        </p:txBody>
      </p:sp>
      <p:pic>
        <p:nvPicPr>
          <p:cNvPr id="4" name="Plassholder for innhold 3" descr="Sic Kartago:Punisk TD 350-300BC 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>
          <a:xfrm>
            <a:off x="0" y="1600200"/>
            <a:ext cx="9144000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Katane (siciliansk by) lånte </a:t>
            </a:r>
            <a:r>
              <a:rPr lang="nn-NO" sz="2800" dirty="0" err="1" smtClean="0"/>
              <a:t>mestergravør</a:t>
            </a:r>
            <a:r>
              <a:rPr lang="nn-NO" sz="2800" dirty="0" smtClean="0"/>
              <a:t> </a:t>
            </a:r>
            <a:r>
              <a:rPr lang="nn-NO" sz="2800" dirty="0" err="1" smtClean="0"/>
              <a:t>Euainetos</a:t>
            </a:r>
            <a:r>
              <a:rPr lang="nn-NO" sz="2800" dirty="0" smtClean="0"/>
              <a:t> </a:t>
            </a:r>
            <a:r>
              <a:rPr lang="nn-NO" sz="2800" dirty="0" err="1" smtClean="0"/>
              <a:t>fra</a:t>
            </a:r>
            <a:r>
              <a:rPr lang="nn-NO" sz="2800" dirty="0" smtClean="0"/>
              <a:t> </a:t>
            </a:r>
            <a:r>
              <a:rPr lang="nn-NO" sz="2800" dirty="0" err="1" smtClean="0"/>
              <a:t>Syrakus</a:t>
            </a:r>
            <a:r>
              <a:rPr lang="nn-NO" sz="2800" dirty="0" smtClean="0"/>
              <a:t>. Et av de </a:t>
            </a:r>
            <a:r>
              <a:rPr lang="nn-NO" sz="2800" dirty="0" err="1" smtClean="0"/>
              <a:t>flotteste</a:t>
            </a:r>
            <a:r>
              <a:rPr lang="nn-NO" sz="2800" dirty="0" smtClean="0"/>
              <a:t> </a:t>
            </a:r>
            <a:r>
              <a:rPr lang="nn-NO" sz="2800" dirty="0" err="1" smtClean="0"/>
              <a:t>dameportretten</a:t>
            </a:r>
            <a:r>
              <a:rPr lang="nn-NO" sz="2800" dirty="0" smtClean="0"/>
              <a:t> </a:t>
            </a:r>
            <a:r>
              <a:rPr lang="nn-NO" sz="2800" dirty="0" err="1" smtClean="0"/>
              <a:t>fra</a:t>
            </a:r>
            <a:r>
              <a:rPr lang="nn-NO" sz="2800" dirty="0" smtClean="0"/>
              <a:t> Sicilia.</a:t>
            </a:r>
            <a:endParaRPr lang="nn-NO" sz="2800" dirty="0"/>
          </a:p>
        </p:txBody>
      </p:sp>
      <p:pic>
        <p:nvPicPr>
          <p:cNvPr id="4" name="Plassholder for innhold 3" descr="SicKatane Tetr (euaneitos).jpg"/>
          <p:cNvPicPr>
            <a:picLocks noGrp="1" noChangeAspect="1"/>
          </p:cNvPicPr>
          <p:nvPr>
            <p:ph idx="1"/>
          </p:nvPr>
        </p:nvPicPr>
        <p:blipFill>
          <a:blip r:embed="rId2"/>
          <a:srcRect t="-7367" b="-73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…og </a:t>
            </a:r>
            <a:r>
              <a:rPr lang="nn-NO" sz="2800" dirty="0" err="1" smtClean="0"/>
              <a:t>Kimon</a:t>
            </a:r>
            <a:r>
              <a:rPr lang="nn-NO" sz="2800" dirty="0" smtClean="0"/>
              <a:t>, her er det </a:t>
            </a:r>
            <a:r>
              <a:rPr lang="nn-NO" sz="2800" dirty="0" err="1" smtClean="0"/>
              <a:t>ikke</a:t>
            </a:r>
            <a:r>
              <a:rPr lang="nn-NO" sz="2800" dirty="0" smtClean="0"/>
              <a:t> </a:t>
            </a:r>
            <a:r>
              <a:rPr lang="nn-NO" sz="2800" dirty="0" err="1" smtClean="0"/>
              <a:t>Arethusa</a:t>
            </a:r>
            <a:r>
              <a:rPr lang="nn-NO" sz="2800" dirty="0" smtClean="0"/>
              <a:t> men Apollo, men </a:t>
            </a:r>
            <a:r>
              <a:rPr lang="nn-NO" sz="2800" dirty="0" err="1" smtClean="0"/>
              <a:t>hva</a:t>
            </a:r>
            <a:r>
              <a:rPr lang="nn-NO" sz="2800" dirty="0" smtClean="0"/>
              <a:t> så?</a:t>
            </a:r>
            <a:endParaRPr lang="nn-NO" sz="2800" dirty="0"/>
          </a:p>
        </p:txBody>
      </p:sp>
      <p:pic>
        <p:nvPicPr>
          <p:cNvPr id="4" name="Plassholder for innhold 3" descr="SicKatane Künker08117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996" b="-99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7524" y="274638"/>
            <a:ext cx="3771920" cy="3953984"/>
          </a:xfrm>
        </p:spPr>
        <p:txBody>
          <a:bodyPr>
            <a:normAutofit/>
          </a:bodyPr>
          <a:lstStyle/>
          <a:p>
            <a:r>
              <a:rPr lang="nn-NO" sz="2400" dirty="0" smtClean="0"/>
              <a:t>Det er </a:t>
            </a:r>
            <a:r>
              <a:rPr lang="nn-NO" sz="2400" dirty="0" err="1" smtClean="0"/>
              <a:t>fortsatt</a:t>
            </a:r>
            <a:r>
              <a:rPr lang="nn-NO" sz="2400" dirty="0" smtClean="0"/>
              <a:t> damer i </a:t>
            </a:r>
            <a:r>
              <a:rPr lang="nn-NO" sz="2400" dirty="0" err="1" smtClean="0"/>
              <a:t>Syracuse</a:t>
            </a:r>
            <a:r>
              <a:rPr lang="nn-NO" sz="2400" dirty="0" smtClean="0"/>
              <a:t>, men ingen har hår som </a:t>
            </a:r>
            <a:r>
              <a:rPr lang="nn-NO" sz="2400" dirty="0" err="1" smtClean="0"/>
              <a:t>jeg</a:t>
            </a:r>
            <a:r>
              <a:rPr lang="nn-NO" sz="2400" dirty="0" smtClean="0"/>
              <a:t> finner  på mynt: her Miss Syracuse2015: </a:t>
            </a:r>
            <a:endParaRPr lang="nn-NO" sz="2400" dirty="0"/>
          </a:p>
        </p:txBody>
      </p:sp>
      <p:pic>
        <p:nvPicPr>
          <p:cNvPr id="6" name="Plassholder for innhold 5" descr="SiCsyrMissSiracusa2015.jpg"/>
          <p:cNvPicPr>
            <a:picLocks noGrp="1" noChangeAspect="1"/>
          </p:cNvPicPr>
          <p:nvPr>
            <p:ph idx="1"/>
          </p:nvPr>
        </p:nvPicPr>
        <p:blipFill>
          <a:blip r:embed="rId2"/>
          <a:srcRect l="-73793" r="-73793"/>
          <a:stretch>
            <a:fillRect/>
          </a:stretch>
        </p:blipFill>
        <p:spPr>
          <a:xfrm>
            <a:off x="999861" y="440067"/>
            <a:ext cx="10004444" cy="5686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9164"/>
          </a:xfrm>
        </p:spPr>
        <p:txBody>
          <a:bodyPr>
            <a:normAutofit/>
          </a:bodyPr>
          <a:lstStyle/>
          <a:p>
            <a:r>
              <a:rPr lang="nn-NO" sz="3200" dirty="0" smtClean="0"/>
              <a:t>Kartlegging av </a:t>
            </a:r>
            <a:r>
              <a:rPr lang="nn-NO" sz="3200" dirty="0" err="1" smtClean="0"/>
              <a:t>variantene</a:t>
            </a:r>
            <a:endParaRPr lang="nn-NO" sz="32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505894"/>
            <a:ext cx="8229600" cy="4620269"/>
          </a:xfrm>
        </p:spPr>
        <p:txBody>
          <a:bodyPr>
            <a:normAutofit/>
          </a:bodyPr>
          <a:lstStyle/>
          <a:p>
            <a:r>
              <a:rPr lang="nn-NO" sz="2400" dirty="0" smtClean="0"/>
              <a:t>Erich </a:t>
            </a:r>
            <a:r>
              <a:rPr lang="nn-NO" sz="2400" dirty="0" err="1" smtClean="0"/>
              <a:t>Boehringer</a:t>
            </a:r>
            <a:r>
              <a:rPr lang="nn-NO" sz="2400" dirty="0" smtClean="0"/>
              <a:t> (1929): 728 </a:t>
            </a:r>
            <a:r>
              <a:rPr lang="nn-NO" sz="2400" dirty="0" err="1" smtClean="0"/>
              <a:t>varianter</a:t>
            </a:r>
            <a:r>
              <a:rPr lang="nn-NO" sz="2400" dirty="0" smtClean="0"/>
              <a:t> </a:t>
            </a:r>
            <a:r>
              <a:rPr lang="nn-NO" sz="2400" dirty="0" err="1" smtClean="0"/>
              <a:t>fra</a:t>
            </a:r>
            <a:r>
              <a:rPr lang="nn-NO" sz="2400" dirty="0" smtClean="0"/>
              <a:t> 510 til 415 BC, </a:t>
            </a:r>
            <a:r>
              <a:rPr lang="nn-NO" sz="2400" dirty="0" err="1" smtClean="0"/>
              <a:t>herav</a:t>
            </a:r>
            <a:r>
              <a:rPr lang="nn-NO" sz="2400" dirty="0" smtClean="0"/>
              <a:t> ca. 320 </a:t>
            </a:r>
            <a:r>
              <a:rPr lang="nn-NO" sz="2400" dirty="0" err="1" smtClean="0"/>
              <a:t>fra</a:t>
            </a:r>
            <a:r>
              <a:rPr lang="nn-NO" sz="2400" dirty="0" smtClean="0"/>
              <a:t> 485 til 415.</a:t>
            </a:r>
          </a:p>
          <a:p>
            <a:r>
              <a:rPr lang="nn-NO" sz="2400" dirty="0" err="1" smtClean="0"/>
              <a:t>Lauri</a:t>
            </a:r>
            <a:r>
              <a:rPr lang="nn-NO" sz="2400" dirty="0" smtClean="0"/>
              <a:t> </a:t>
            </a:r>
            <a:r>
              <a:rPr lang="nn-NO" sz="2400" dirty="0" err="1" smtClean="0"/>
              <a:t>Tudeer</a:t>
            </a:r>
            <a:r>
              <a:rPr lang="nn-NO" sz="2400" dirty="0" smtClean="0"/>
              <a:t> (1913): 107 </a:t>
            </a:r>
            <a:r>
              <a:rPr lang="nn-NO" sz="2400" dirty="0" err="1" smtClean="0"/>
              <a:t>varianter</a:t>
            </a:r>
            <a:r>
              <a:rPr lang="nn-NO" sz="2400" dirty="0" smtClean="0"/>
              <a:t> </a:t>
            </a:r>
            <a:r>
              <a:rPr lang="nn-NO" sz="2400" dirty="0" err="1" smtClean="0"/>
              <a:t>fra</a:t>
            </a:r>
            <a:r>
              <a:rPr lang="nn-NO" sz="2400" dirty="0" smtClean="0"/>
              <a:t> 415 til 367 BC</a:t>
            </a:r>
          </a:p>
          <a:p>
            <a:r>
              <a:rPr lang="nn-NO" sz="2400" dirty="0" smtClean="0"/>
              <a:t>Oliver </a:t>
            </a:r>
            <a:r>
              <a:rPr lang="nn-NO" sz="2400" dirty="0" err="1" smtClean="0"/>
              <a:t>Hoover</a:t>
            </a:r>
            <a:r>
              <a:rPr lang="nn-NO" sz="2400" dirty="0" smtClean="0"/>
              <a:t> ”</a:t>
            </a:r>
            <a:r>
              <a:rPr lang="nn-NO" sz="2400" dirty="0" err="1" smtClean="0"/>
              <a:t>Handbook</a:t>
            </a:r>
            <a:r>
              <a:rPr lang="nn-NO" sz="2400" dirty="0" smtClean="0"/>
              <a:t> </a:t>
            </a:r>
            <a:r>
              <a:rPr lang="nn-NO" sz="2400" dirty="0" err="1" smtClean="0"/>
              <a:t>of</a:t>
            </a:r>
            <a:r>
              <a:rPr lang="nn-NO" sz="2400" dirty="0" smtClean="0"/>
              <a:t> </a:t>
            </a:r>
            <a:r>
              <a:rPr lang="nn-NO" sz="2400" dirty="0" err="1" smtClean="0"/>
              <a:t>Greek</a:t>
            </a:r>
            <a:r>
              <a:rPr lang="nn-NO" sz="2400" dirty="0" smtClean="0"/>
              <a:t> </a:t>
            </a:r>
            <a:r>
              <a:rPr lang="nn-NO" sz="2400" dirty="0" err="1" smtClean="0"/>
              <a:t>Coins</a:t>
            </a:r>
            <a:r>
              <a:rPr lang="nn-NO" sz="2400" dirty="0" smtClean="0"/>
              <a:t>” Vol II (HGC):          40 grupper for perioden 480 til 390, bygger på </a:t>
            </a:r>
            <a:r>
              <a:rPr lang="nn-NO" sz="2400" dirty="0" err="1" smtClean="0"/>
              <a:t>Boehringer/Tudeer</a:t>
            </a:r>
            <a:r>
              <a:rPr lang="nn-NO" sz="2400" dirty="0" smtClean="0"/>
              <a:t> - men deler inn etter motiv: </a:t>
            </a:r>
            <a:r>
              <a:rPr lang="nn-NO" sz="2400" dirty="0" err="1" smtClean="0"/>
              <a:t>Aretusa</a:t>
            </a:r>
            <a:r>
              <a:rPr lang="nn-NO" sz="2400" dirty="0" smtClean="0"/>
              <a:t> mot høyre/venstre, </a:t>
            </a:r>
            <a:r>
              <a:rPr lang="nn-NO" sz="2400" dirty="0" err="1" smtClean="0"/>
              <a:t>hester</a:t>
            </a:r>
            <a:r>
              <a:rPr lang="nn-NO" sz="2400" dirty="0" smtClean="0"/>
              <a:t> i gange/trav/steile, motiv i </a:t>
            </a:r>
            <a:r>
              <a:rPr lang="nn-NO" sz="2400" dirty="0" err="1" smtClean="0"/>
              <a:t>bunnsnitt</a:t>
            </a:r>
            <a:r>
              <a:rPr lang="nn-NO" sz="2400" dirty="0" smtClean="0"/>
              <a:t>, krones kusk eller hestespann, innskrift, </a:t>
            </a:r>
            <a:r>
              <a:rPr lang="nn-NO" sz="2400" dirty="0" err="1" smtClean="0"/>
              <a:t>signaturer</a:t>
            </a:r>
            <a:r>
              <a:rPr lang="nn-NO" sz="2400" dirty="0" smtClean="0"/>
              <a:t> (etter 415)</a:t>
            </a:r>
          </a:p>
          <a:p>
            <a:r>
              <a:rPr lang="nn-NO" sz="2400" dirty="0" smtClean="0"/>
              <a:t>Ingen inndeling etter </a:t>
            </a:r>
            <a:r>
              <a:rPr lang="nn-NO" sz="2400" dirty="0" err="1" smtClean="0"/>
              <a:t>frisyrer</a:t>
            </a:r>
            <a:r>
              <a:rPr lang="nn-NO" sz="2400" dirty="0" smtClean="0"/>
              <a:t> – </a:t>
            </a:r>
            <a:r>
              <a:rPr lang="nn-NO" sz="2400" dirty="0" err="1" smtClean="0"/>
              <a:t>endog</a:t>
            </a:r>
            <a:r>
              <a:rPr lang="nn-NO" sz="2400" dirty="0" smtClean="0"/>
              <a:t> det er her vi finner de mest </a:t>
            </a:r>
            <a:r>
              <a:rPr lang="nn-NO" sz="2400" dirty="0" err="1" smtClean="0"/>
              <a:t>iøyenfallende</a:t>
            </a:r>
            <a:r>
              <a:rPr lang="nn-NO" sz="2400" dirty="0" smtClean="0"/>
              <a:t> </a:t>
            </a:r>
            <a:r>
              <a:rPr lang="nn-NO" sz="2400" dirty="0" err="1" smtClean="0"/>
              <a:t>variasjonene</a:t>
            </a:r>
            <a:r>
              <a:rPr lang="nn-NO" sz="2400" dirty="0" smtClean="0"/>
              <a:t>  - som </a:t>
            </a:r>
            <a:r>
              <a:rPr lang="nn-NO" sz="2400" dirty="0" err="1" smtClean="0"/>
              <a:t>jeg</a:t>
            </a:r>
            <a:r>
              <a:rPr lang="nn-NO" sz="2400" dirty="0" smtClean="0"/>
              <a:t> nå skal vise</a:t>
            </a:r>
            <a:endParaRPr lang="nn-N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400" dirty="0" smtClean="0"/>
              <a:t>HGC 1311, </a:t>
            </a:r>
            <a:r>
              <a:rPr lang="nn-NO" sz="2400" dirty="0" err="1" smtClean="0"/>
              <a:t>varianter</a:t>
            </a:r>
            <a:r>
              <a:rPr lang="nn-NO" sz="2400" dirty="0" smtClean="0"/>
              <a:t>, felles: </a:t>
            </a:r>
            <a:r>
              <a:rPr lang="nn-NO" sz="2400" dirty="0" err="1" smtClean="0"/>
              <a:t>Skridende</a:t>
            </a:r>
            <a:r>
              <a:rPr lang="nn-NO" sz="2400" dirty="0" smtClean="0"/>
              <a:t> </a:t>
            </a:r>
            <a:r>
              <a:rPr lang="nn-NO" sz="2400" dirty="0" smtClean="0"/>
              <a:t>hestespann mot høyre, </a:t>
            </a:r>
            <a:r>
              <a:rPr lang="nn-NO" sz="2400" dirty="0" err="1" smtClean="0"/>
              <a:t>Ketos</a:t>
            </a:r>
            <a:r>
              <a:rPr lang="nn-NO" sz="2400" dirty="0" smtClean="0"/>
              <a:t> i </a:t>
            </a:r>
            <a:r>
              <a:rPr lang="nn-NO" sz="2400" dirty="0" err="1" smtClean="0"/>
              <a:t>bunnsnitt</a:t>
            </a:r>
            <a:r>
              <a:rPr lang="nn-NO" sz="2400" dirty="0" smtClean="0"/>
              <a:t>, Nike kroner hestespannet, </a:t>
            </a:r>
            <a:r>
              <a:rPr lang="nn-NO" sz="2400" dirty="0" err="1" smtClean="0"/>
              <a:t>Arethusa</a:t>
            </a:r>
            <a:r>
              <a:rPr lang="nn-NO" sz="2400" dirty="0" smtClean="0"/>
              <a:t> mot høyre (90 </a:t>
            </a:r>
            <a:r>
              <a:rPr lang="nn-NO" sz="2400" dirty="0" err="1" smtClean="0"/>
              <a:t>Boeh</a:t>
            </a:r>
            <a:r>
              <a:rPr lang="nn-NO" sz="2400" dirty="0" smtClean="0"/>
              <a:t> </a:t>
            </a:r>
            <a:r>
              <a:rPr lang="nn-NO" sz="2400" dirty="0" err="1" smtClean="0"/>
              <a:t>varianter</a:t>
            </a:r>
            <a:r>
              <a:rPr lang="nn-NO" sz="2400" dirty="0" smtClean="0"/>
              <a:t>, denne </a:t>
            </a:r>
            <a:r>
              <a:rPr lang="nn-NO" sz="2400" dirty="0" err="1" smtClean="0"/>
              <a:t>hårkveil</a:t>
            </a:r>
            <a:r>
              <a:rPr lang="nn-NO" sz="2400" dirty="0" smtClean="0"/>
              <a:t> binder opp knuten)</a:t>
            </a:r>
            <a:r>
              <a:rPr lang="nn-NO" sz="2400" dirty="0" smtClean="0"/>
              <a:t>.</a:t>
            </a:r>
            <a:endParaRPr lang="nn-NO" sz="2400" dirty="0"/>
          </a:p>
        </p:txBody>
      </p:sp>
      <p:pic>
        <p:nvPicPr>
          <p:cNvPr id="4" name="Plassholder for innhold 3" descr="SicSyr HGC 1311 Boeh 517 (1)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814" b="-681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HGC 1311 </a:t>
            </a:r>
            <a:r>
              <a:rPr lang="nn-NO" sz="2800" dirty="0" err="1" smtClean="0"/>
              <a:t>fortsettelse</a:t>
            </a:r>
            <a:r>
              <a:rPr lang="nn-NO" sz="2800" dirty="0" smtClean="0"/>
              <a:t>, </a:t>
            </a:r>
            <a:r>
              <a:rPr lang="nn-NO" sz="2800" dirty="0" err="1" smtClean="0"/>
              <a:t>Boehringer</a:t>
            </a:r>
            <a:r>
              <a:rPr lang="nn-NO" sz="2800" dirty="0" smtClean="0"/>
              <a:t> 526 </a:t>
            </a:r>
            <a:r>
              <a:rPr lang="nn-NO" sz="2800" dirty="0" smtClean="0"/>
              <a:t>a, her er hårknuten </a:t>
            </a:r>
            <a:r>
              <a:rPr lang="nn-NO" sz="2800" dirty="0" err="1" smtClean="0"/>
              <a:t>samlet</a:t>
            </a:r>
            <a:r>
              <a:rPr lang="nn-NO" sz="2800" dirty="0" smtClean="0"/>
              <a:t> under ”</a:t>
            </a:r>
            <a:r>
              <a:rPr lang="nn-NO" sz="2800" dirty="0" err="1" smtClean="0"/>
              <a:t>hårstrikken”(tainia</a:t>
            </a:r>
            <a:r>
              <a:rPr lang="nn-NO" sz="2800" dirty="0" smtClean="0"/>
              <a:t>)</a:t>
            </a:r>
            <a:endParaRPr lang="nn-NO" sz="2800" dirty="0"/>
          </a:p>
        </p:txBody>
      </p:sp>
      <p:pic>
        <p:nvPicPr>
          <p:cNvPr id="4" name="Plassholder for innhold 3" descr="SicSyr HGC 1311 Boeh 53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4452" b="-445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2800" dirty="0" smtClean="0"/>
              <a:t>HGC 1311 </a:t>
            </a:r>
            <a:r>
              <a:rPr lang="nn-NO" sz="2800" dirty="0" err="1" smtClean="0"/>
              <a:t>fortsettelse</a:t>
            </a:r>
            <a:r>
              <a:rPr lang="nn-NO" sz="2800" dirty="0" smtClean="0"/>
              <a:t>, her med ”</a:t>
            </a:r>
            <a:r>
              <a:rPr lang="nn-NO" sz="2800" dirty="0" err="1" smtClean="0"/>
              <a:t>diadem</a:t>
            </a:r>
            <a:r>
              <a:rPr lang="nn-NO" sz="2800" dirty="0" err="1" smtClean="0"/>
              <a:t>”som</a:t>
            </a:r>
            <a:r>
              <a:rPr lang="nn-NO" sz="2800" dirty="0" smtClean="0"/>
              <a:t> ”</a:t>
            </a:r>
            <a:r>
              <a:rPr lang="nn-NO" sz="2800" dirty="0" err="1" smtClean="0"/>
              <a:t>hårbånd</a:t>
            </a:r>
            <a:r>
              <a:rPr lang="nn-NO" sz="2800" dirty="0" smtClean="0"/>
              <a:t>”, </a:t>
            </a:r>
            <a:r>
              <a:rPr lang="nn-NO" sz="2800" dirty="0" err="1" smtClean="0"/>
              <a:t>antydning</a:t>
            </a:r>
            <a:r>
              <a:rPr lang="nn-NO" sz="2800" dirty="0" smtClean="0"/>
              <a:t> av knute i nakken.</a:t>
            </a:r>
            <a:endParaRPr lang="nn-NO" sz="2800" dirty="0"/>
          </a:p>
        </p:txBody>
      </p:sp>
      <p:pic>
        <p:nvPicPr>
          <p:cNvPr id="4" name="Plassholder for innhold 3" descr="Sicsyr HGC 1311, Boeh 564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496" b="-54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n-NO" sz="2800" dirty="0" smtClean="0"/>
              <a:t>HGC 1311 </a:t>
            </a:r>
            <a:r>
              <a:rPr lang="nn-NO" sz="2800" dirty="0" err="1" smtClean="0"/>
              <a:t>fortsettelse</a:t>
            </a:r>
            <a:r>
              <a:rPr lang="nn-NO" sz="2800" dirty="0" smtClean="0"/>
              <a:t>, alle 1311 er slått i perioden 450 til 440 BC. Hår i nakken festet inn under </a:t>
            </a:r>
            <a:r>
              <a:rPr lang="nn-NO" sz="2800" dirty="0" err="1" smtClean="0"/>
              <a:t>hårbånd</a:t>
            </a:r>
            <a:r>
              <a:rPr lang="nn-NO" sz="2800" dirty="0" smtClean="0"/>
              <a:t> (</a:t>
            </a:r>
            <a:r>
              <a:rPr lang="nn-NO" sz="2800" dirty="0" err="1" smtClean="0"/>
              <a:t>tainia</a:t>
            </a:r>
            <a:r>
              <a:rPr lang="nn-NO" sz="2800" dirty="0" smtClean="0"/>
              <a:t>)</a:t>
            </a:r>
            <a:endParaRPr lang="nn-NO" sz="2800" dirty="0"/>
          </a:p>
        </p:txBody>
      </p:sp>
      <p:pic>
        <p:nvPicPr>
          <p:cNvPr id="4" name="Plassholder for innhold 3" descr="SicSyr HGC 1311? Boeh 579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179" b="-21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dirty="0" err="1" smtClean="0"/>
              <a:t>Varianter</a:t>
            </a:r>
            <a:r>
              <a:rPr lang="nn-NO" sz="3200" dirty="0" smtClean="0"/>
              <a:t> av HGC 1311: </a:t>
            </a:r>
            <a:r>
              <a:rPr lang="nn-NO" sz="3200" dirty="0" err="1" smtClean="0"/>
              <a:t>Tainiaen</a:t>
            </a:r>
            <a:r>
              <a:rPr lang="nn-NO" sz="3200" dirty="0" smtClean="0"/>
              <a:t> </a:t>
            </a:r>
            <a:r>
              <a:rPr lang="nn-NO" sz="3200" dirty="0" err="1" smtClean="0"/>
              <a:t>holder</a:t>
            </a:r>
            <a:r>
              <a:rPr lang="nn-NO" sz="3200" dirty="0" smtClean="0"/>
              <a:t> nå nakkerullen på plass på </a:t>
            </a:r>
            <a:r>
              <a:rPr lang="nn-NO" sz="3200" dirty="0" err="1" smtClean="0"/>
              <a:t>utsiden</a:t>
            </a:r>
            <a:r>
              <a:rPr lang="nn-NO" sz="3200" dirty="0" smtClean="0"/>
              <a:t> </a:t>
            </a:r>
            <a:r>
              <a:rPr lang="nn-NO" sz="2000" dirty="0" smtClean="0"/>
              <a:t>(</a:t>
            </a:r>
            <a:r>
              <a:rPr lang="nn-NO" sz="2000" dirty="0" err="1" smtClean="0"/>
              <a:t>Boehringer</a:t>
            </a:r>
            <a:r>
              <a:rPr lang="nn-NO" sz="2000" dirty="0" smtClean="0"/>
              <a:t> 582)</a:t>
            </a:r>
            <a:endParaRPr lang="nn-NO" sz="3200" dirty="0"/>
          </a:p>
        </p:txBody>
      </p:sp>
      <p:pic>
        <p:nvPicPr>
          <p:cNvPr id="4" name="Plassholder for innhold 3" descr="SicSyr TD 450-440 ANS 188 OMG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639" b="-263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1287</Words>
  <Application>Microsoft Macintosh PowerPoint</Application>
  <PresentationFormat>Skjermfremvisning (4:3)</PresentationFormat>
  <Paragraphs>44</Paragraphs>
  <Slides>35</Slides>
  <Notes>0</Notes>
  <HiddenSlides>0</HiddenSlides>
  <MMClips>0</MMClips>
  <ScaleCrop>false</ScaleCrop>
  <HeadingPairs>
    <vt:vector size="4" baseType="variant">
      <vt:variant>
        <vt:lpstr>Utformingsmal</vt:lpstr>
      </vt:variant>
      <vt:variant>
        <vt:i4>1</vt:i4>
      </vt:variant>
      <vt:variant>
        <vt:lpstr>Lysbildetitler</vt:lpstr>
      </vt:variant>
      <vt:variant>
        <vt:i4>35</vt:i4>
      </vt:variant>
    </vt:vector>
  </HeadingPairs>
  <TitlesOfParts>
    <vt:vector size="36" baseType="lpstr">
      <vt:lpstr>Office-tema</vt:lpstr>
      <vt:lpstr>Damene fra Syrakus</vt:lpstr>
      <vt:lpstr>Syrakus, år 480 BC: Kartago slått, kjøper krigsfangene tilbake for en uhorvelig pris i sølv, som gir grunnlag for eventyrlig utmynting, stor velstand – og ”fred” i mer enn 60 år. Gelon, byens redningsmann, med dronning Demarete . Demaretes mynter = Demareteia</vt:lpstr>
      <vt:lpstr>Gelon, Hieron I : Deomid-tyrannene. Avløses av det 2. demokrati i 467, starten på enorm variasjon i Arethusaportretter. Overgang fra ”arkaisk” til ”klassisk” stil. (HGC 1311)</vt:lpstr>
      <vt:lpstr>Kartlegging av variantene</vt:lpstr>
      <vt:lpstr>HGC 1311, varianter, felles: Skridende hestespann mot høyre, Ketos i bunnsnitt, Nike kroner hestespannet, Arethusa mot høyre (90 Boeh varianter, denne hårkveil binder opp knuten).</vt:lpstr>
      <vt:lpstr>HGC 1311 fortsettelse, Boehringer 526 a, her er hårknuten samlet under ”hårstrikken”(tainia)</vt:lpstr>
      <vt:lpstr>HGC 1311 fortsettelse, her med ”diadem”som ”hårbånd”, antydning av knute i nakken.</vt:lpstr>
      <vt:lpstr>HGC 1311 fortsettelse, alle 1311 er slått i perioden 450 til 440 BC. Hår i nakken festet inn under hårbånd (tainia)</vt:lpstr>
      <vt:lpstr>Varianter av HGC 1311: Tainiaen holder nå nakkerullen på plass på utsiden (Boehringer 582)</vt:lpstr>
      <vt:lpstr>Varianter 440-430 BC:  ”Grorudpalme”. Denne var det mange varianter av, men de har til felles at det er en ”topp” (HGC 1315, Boeh 604)</vt:lpstr>
      <vt:lpstr>Varianter 440 – 430: Trippel tainia.Hårstrikken tre ganger rundt hodet, to ganger bak nakkeknuten. (Selv om ”sen” utgave, likevel HGC 1311, Boehringer 583)</vt:lpstr>
      <vt:lpstr>Varianter 440 – 430: Nakkeknuten kommer for alvor (HGC 1314, Boehringer 596)</vt:lpstr>
      <vt:lpstr>Varianter 430 -  415: Nakkeknuten pakkes inn: Saccos, en slags lue som samler hele håret. (HGC 1319, Boehringer 642)</vt:lpstr>
      <vt:lpstr>Varianter 430 – 415: Mer oppfinnsom innpakning, med ”Spendone”,en mindre heftig innpakning, hvor håret dog kommer til syne..(HGC 1323, Boeh 720)</vt:lpstr>
      <vt:lpstr>Varianter 430-415: Håret pakkes ut igjen, flere varianter med enda høyere frisyrer, bundet opp med tainia (HGC 1325, Boeh 728)</vt:lpstr>
      <vt:lpstr>415 – 413: Aten angriper!</vt:lpstr>
      <vt:lpstr>Først en signert tetradrakme, 313-305 – adv. Eunetos (EY under hest) og rev. Eukledias i ”Diptych” under haken til Arethusa HGC nr. 1329, Tudeer nr. 30, merk bunnsnitt: Delfin jager fisk.</vt:lpstr>
      <vt:lpstr>Også en HGC 1329, men dette er Tudeer nr. 24, samme revers som nr. 39, men villere hester og ingen delfiner eller fisk i bunnsnitt, men SYRAKUWION</vt:lpstr>
      <vt:lpstr>Nok en signaturvariant; Prygilos på advers, Euarkides på revers. SNG ANS 279. 415-405 BC, hårrullen samlet i pendone. (HGC 1335, Tudeer 55)</vt:lpstr>
      <vt:lpstr>Nye, dristigere frisyrer: Nå er Arethusa under vann, elvestrømmen løfter håret. HGC 1345, Tudeer 93.</vt:lpstr>
      <vt:lpstr>Samme mynt, fortsatt HGC 1345, men ganske forskjellig i utførelse. (Tudeer 104)</vt:lpstr>
      <vt:lpstr>Kimons revolusjon: Arethusa i kvartprofil, en portretvinkel som ble prøvd kopiert av mange, i Larissa, på Rhodos, i Lilleasia (flere steder) Arethusa slår ut håret. (HGC 1344 , Tudeer 81)</vt:lpstr>
      <vt:lpstr>Her en annen variant, fortsatt Tudeer 81, som viser at hestesiden også har blitt ”villere”, og hestehodene i ”uorden”. For radikalt for Syrakus? Bare fire stempelvarianter kjent, Tudeer 79-81. Kommer på Triton XIX i januar 2016.  Estimat $ 200.000.</vt:lpstr>
      <vt:lpstr>Klimaks: Etter seier over Karthago i år 405 ber Dionysos Kimon og Euainetos om å lage hver sin Dekadrakme. Først Kimon:     HGC 1298</vt:lpstr>
      <vt:lpstr>Kimons damer er litt mer alvorlige enn Euainetos’, men skjeldnere, laget mellom 405 og 400 BC. Antagelig en ”spendone” i tynt stoff i nakken. Ikke så hos Euianetos</vt:lpstr>
      <vt:lpstr>Euainetos’ damer er litt mykere – og de ble slått mellom 405 og 390, noen signert andre ikke – noen er nok også slått av elever. HGC 1299</vt:lpstr>
      <vt:lpstr>Nærbilde av Arethusa, fortsatt Euainetos, men var dette gangbar frisyre? Kanskje damene løsnet håret etter beleiring fra Aten, og angrep fra Kartagerne?</vt:lpstr>
      <vt:lpstr>Noen tvil om hva som inspirerte denne?</vt:lpstr>
      <vt:lpstr>Etter 390, nedgangstider og uro. Først under Agatokles (som ble konge av Sicilia) ble det ca 310-05 slått tetradrakmer med Arethusa, men nå forfremmet til advers. Designen er etterligning av Kimon/Euainetos.(HGC 1348)</vt:lpstr>
      <vt:lpstr>Nye vanskelige tider etter Agatokles, men under Hieron II etableres et nytt dynasti. Romerne hjelper Syrakus/Sicilia i den 1. puniske krig. Men Hieron-dynastiet lager portretter av seg selv. Under 2. puniske krig tror kong Hiketas at Roma ville tape. Resultat: Roma erobrer Syrakus i 212. Men Syrakus rekker å lage en av sine flotteste myntrekker, her 8 litraii: og håret er fortsatt rufset, etter/under beleiring. HGC 1417 </vt:lpstr>
      <vt:lpstr>Min plan var å skaffe et ”levende” forbilde til hver frisyre, mange av dem bæres fortsatt i dag. Men jeg rakk bare én som samsvarer med siste mynt, resten får komme senere. Kanskje jeg skal be Slottet om Mette Marits frisyrer, og resten fra Ingunn Solheim i NRK?</vt:lpstr>
      <vt:lpstr>Syrakus fikk ikke beholde damene sine alene, de ble kopiert. Kartago brukte greske leiesoldater i kamp mot andre greske byer på Sicilia og noe som lignet på Syrakusmynt var gangbart, ofte litt grovere enn originalene, men her er et unntak:</vt:lpstr>
      <vt:lpstr>Katane (siciliansk by) lånte mestergravør Euainetos fra Syrakus. Et av de flotteste dameportretten fra Sicilia.</vt:lpstr>
      <vt:lpstr>…og Kimon, her er det ikke Arethusa men Apollo, men hva så?</vt:lpstr>
      <vt:lpstr>Det er fortsatt damer i Syracuse, men ingen har hår som jeg finner  på mynt: her Miss Syracuse2015: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Damene fra Syrakus</dc:title>
  <dc:creator>Olav E Klingenberg</dc:creator>
  <cp:lastModifiedBy>Olav E Klingenberg</cp:lastModifiedBy>
  <cp:revision>9</cp:revision>
  <dcterms:created xsi:type="dcterms:W3CDTF">2015-12-10T21:26:28Z</dcterms:created>
  <dcterms:modified xsi:type="dcterms:W3CDTF">2015-12-10T21:58:58Z</dcterms:modified>
</cp:coreProperties>
</file>